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57" r:id="rId4"/>
    <p:sldId id="258" r:id="rId5"/>
    <p:sldId id="259" r:id="rId6"/>
    <p:sldId id="261" r:id="rId7"/>
    <p:sldId id="262" r:id="rId8"/>
    <p:sldId id="263" r:id="rId9"/>
    <p:sldId id="264" r:id="rId10"/>
    <p:sldId id="265" r:id="rId11"/>
    <p:sldId id="266" r:id="rId12"/>
    <p:sldId id="267" r:id="rId13"/>
    <p:sldId id="269" r:id="rId14"/>
    <p:sldId id="270" r:id="rId15"/>
    <p:sldId id="271" r:id="rId16"/>
    <p:sldId id="281" r:id="rId17"/>
    <p:sldId id="272" r:id="rId18"/>
    <p:sldId id="273" r:id="rId19"/>
    <p:sldId id="268"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67CA7-40FA-477E-9CD6-C97DF75825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F06EFB-E199-4433-A505-405B210D3362}">
      <dgm:prSet/>
      <dgm:spPr/>
      <dgm:t>
        <a:bodyPr/>
        <a:lstStyle/>
        <a:p>
          <a:r>
            <a:rPr lang="de-DE" b="1" dirty="0"/>
            <a:t>Das Erlernen einer zweiten Fremdsprache ist eine Chance !</a:t>
          </a:r>
          <a:endParaRPr lang="en-US" dirty="0"/>
        </a:p>
      </dgm:t>
    </dgm:pt>
    <dgm:pt modelId="{5E204ECF-1065-4EB1-AEDD-B031818868E2}" type="parTrans" cxnId="{80FA802C-CBCE-4289-A32A-6315C59B89CF}">
      <dgm:prSet/>
      <dgm:spPr/>
      <dgm:t>
        <a:bodyPr/>
        <a:lstStyle/>
        <a:p>
          <a:endParaRPr lang="en-US"/>
        </a:p>
      </dgm:t>
    </dgm:pt>
    <dgm:pt modelId="{94FC1513-055A-4C8C-BC1C-F78999FD0CF9}" type="sibTrans" cxnId="{80FA802C-CBCE-4289-A32A-6315C59B89CF}">
      <dgm:prSet/>
      <dgm:spPr/>
      <dgm:t>
        <a:bodyPr/>
        <a:lstStyle/>
        <a:p>
          <a:endParaRPr lang="en-US"/>
        </a:p>
      </dgm:t>
    </dgm:pt>
    <dgm:pt modelId="{EFF74A6F-AADC-4394-BD09-A1EC1E1C33B9}">
      <dgm:prSet/>
      <dgm:spPr/>
      <dgm:t>
        <a:bodyPr/>
        <a:lstStyle/>
        <a:p>
          <a:r>
            <a:rPr lang="de-DE" dirty="0"/>
            <a:t>Ausgehend vom Englischunterricht kann man beim Vokabellernen in beiden Sprachen das Vorwissen nutzen.  </a:t>
          </a:r>
          <a:endParaRPr lang="en-US" dirty="0"/>
        </a:p>
      </dgm:t>
    </dgm:pt>
    <dgm:pt modelId="{10885773-F57C-4DDE-A0F4-47BD832072DA}" type="parTrans" cxnId="{574DD266-4FD9-4A3E-AD20-252A94C5AEAF}">
      <dgm:prSet/>
      <dgm:spPr/>
      <dgm:t>
        <a:bodyPr/>
        <a:lstStyle/>
        <a:p>
          <a:endParaRPr lang="en-US"/>
        </a:p>
      </dgm:t>
    </dgm:pt>
    <dgm:pt modelId="{3C879F39-16C4-45D1-A69D-4244FE51A513}" type="sibTrans" cxnId="{574DD266-4FD9-4A3E-AD20-252A94C5AEAF}">
      <dgm:prSet/>
      <dgm:spPr/>
      <dgm:t>
        <a:bodyPr/>
        <a:lstStyle/>
        <a:p>
          <a:endParaRPr lang="en-US"/>
        </a:p>
      </dgm:t>
    </dgm:pt>
    <dgm:pt modelId="{EB485EDC-85D7-4CEB-8D9F-7F6BCAC77FB8}">
      <dgm:prSet/>
      <dgm:spPr/>
      <dgm:t>
        <a:bodyPr/>
        <a:lstStyle/>
        <a:p>
          <a:r>
            <a:rPr lang="de-DE" dirty="0"/>
            <a:t>Dazu gehört: Texte lesen und erfassen, Texte (nur in Französisch) selbst verfassen, Texte (vorrangig in Latein) ins Deutsche übersetzen, Dinge auswendig lernen, aber vor allem Neues, vielleicht Fremdes und Andersartiges kennenlernen. </a:t>
          </a:r>
          <a:endParaRPr lang="en-US" dirty="0"/>
        </a:p>
      </dgm:t>
    </dgm:pt>
    <dgm:pt modelId="{809E7BAD-1C1E-4600-8AFF-3F370AF230C4}" type="parTrans" cxnId="{761DD8A8-48E7-4EBF-AB2C-56578C778926}">
      <dgm:prSet/>
      <dgm:spPr/>
      <dgm:t>
        <a:bodyPr/>
        <a:lstStyle/>
        <a:p>
          <a:endParaRPr lang="en-US"/>
        </a:p>
      </dgm:t>
    </dgm:pt>
    <dgm:pt modelId="{502158E9-B42A-46B7-AC4F-3C3CED08B96B}" type="sibTrans" cxnId="{761DD8A8-48E7-4EBF-AB2C-56578C778926}">
      <dgm:prSet/>
      <dgm:spPr/>
      <dgm:t>
        <a:bodyPr/>
        <a:lstStyle/>
        <a:p>
          <a:endParaRPr lang="en-US"/>
        </a:p>
      </dgm:t>
    </dgm:pt>
    <dgm:pt modelId="{26008817-EACD-4F76-B789-71FDCC6A102E}">
      <dgm:prSet/>
      <dgm:spPr/>
      <dgm:t>
        <a:bodyPr/>
        <a:lstStyle/>
        <a:p>
          <a:r>
            <a:rPr lang="de-DE" b="1"/>
            <a:t>Neugier und Freude am Lernen sind gute Voraussetzungen für einen erfolgreichen Start!</a:t>
          </a:r>
          <a:endParaRPr lang="en-US"/>
        </a:p>
      </dgm:t>
    </dgm:pt>
    <dgm:pt modelId="{8112FB3B-9E9A-40DB-9FF6-AE5D15F06D7B}" type="parTrans" cxnId="{B016F439-171E-4ABE-AA6D-7978A78C2066}">
      <dgm:prSet/>
      <dgm:spPr/>
      <dgm:t>
        <a:bodyPr/>
        <a:lstStyle/>
        <a:p>
          <a:endParaRPr lang="en-US"/>
        </a:p>
      </dgm:t>
    </dgm:pt>
    <dgm:pt modelId="{57C948A6-22DF-46F6-BB72-90CE22B8132E}" type="sibTrans" cxnId="{B016F439-171E-4ABE-AA6D-7978A78C2066}">
      <dgm:prSet/>
      <dgm:spPr/>
      <dgm:t>
        <a:bodyPr/>
        <a:lstStyle/>
        <a:p>
          <a:endParaRPr lang="en-US"/>
        </a:p>
      </dgm:t>
    </dgm:pt>
    <dgm:pt modelId="{09FDB476-3CEB-4970-A50B-8BA79A3B3F5D}">
      <dgm:prSet/>
      <dgm:spPr/>
      <dgm:t>
        <a:bodyPr/>
        <a:lstStyle/>
        <a:p>
          <a:r>
            <a:rPr lang="de-DE" dirty="0"/>
            <a:t>Eine zweite Fremdsprache zu lernen bedeutet, etwas Neues verstehen wollen, sich mit neuen und anderen Themen IN EINER WEITEREN SPRACHE auseinandersetzen wollen.</a:t>
          </a:r>
        </a:p>
      </dgm:t>
    </dgm:pt>
    <dgm:pt modelId="{CFA5F022-B976-4DC7-A1BF-544A4073BFA2}" type="parTrans" cxnId="{E274C8D5-2171-4B8B-B14D-64B73EC322E9}">
      <dgm:prSet/>
      <dgm:spPr/>
      <dgm:t>
        <a:bodyPr/>
        <a:lstStyle/>
        <a:p>
          <a:endParaRPr lang="de-DE"/>
        </a:p>
      </dgm:t>
    </dgm:pt>
    <dgm:pt modelId="{22FAF042-0C3A-484B-A732-98780FEE2B4D}" type="sibTrans" cxnId="{E274C8D5-2171-4B8B-B14D-64B73EC322E9}">
      <dgm:prSet/>
      <dgm:spPr/>
      <dgm:t>
        <a:bodyPr/>
        <a:lstStyle/>
        <a:p>
          <a:endParaRPr lang="de-DE"/>
        </a:p>
      </dgm:t>
    </dgm:pt>
    <dgm:pt modelId="{2B8984B5-4417-4654-840A-235F7F13254A}" type="pres">
      <dgm:prSet presAssocID="{BCA67CA7-40FA-477E-9CD6-C97DF7582584}" presName="diagram" presStyleCnt="0">
        <dgm:presLayoutVars>
          <dgm:dir/>
          <dgm:resizeHandles val="exact"/>
        </dgm:presLayoutVars>
      </dgm:prSet>
      <dgm:spPr/>
    </dgm:pt>
    <dgm:pt modelId="{78E48C35-8F65-4819-8BB0-9197B45029C6}" type="pres">
      <dgm:prSet presAssocID="{49F06EFB-E199-4433-A505-405B210D3362}" presName="node" presStyleLbl="node1" presStyleIdx="0" presStyleCnt="5" custLinFactY="19017" custLinFactNeighborX="50446" custLinFactNeighborY="100000">
        <dgm:presLayoutVars>
          <dgm:bulletEnabled val="1"/>
        </dgm:presLayoutVars>
      </dgm:prSet>
      <dgm:spPr/>
    </dgm:pt>
    <dgm:pt modelId="{7614F3D0-BE00-43E6-8B67-447616A24BE0}" type="pres">
      <dgm:prSet presAssocID="{94FC1513-055A-4C8C-BC1C-F78999FD0CF9}" presName="sibTrans" presStyleCnt="0"/>
      <dgm:spPr/>
    </dgm:pt>
    <dgm:pt modelId="{4DAAD023-0C6F-4D7A-ABC9-EDFDA0A43A4B}" type="pres">
      <dgm:prSet presAssocID="{EFF74A6F-AADC-4394-BD09-A1EC1E1C33B9}" presName="node" presStyleLbl="node1" presStyleIdx="1" presStyleCnt="5">
        <dgm:presLayoutVars>
          <dgm:bulletEnabled val="1"/>
        </dgm:presLayoutVars>
      </dgm:prSet>
      <dgm:spPr/>
    </dgm:pt>
    <dgm:pt modelId="{3BD797E6-0846-4387-AAF3-70A6CCD05A53}" type="pres">
      <dgm:prSet presAssocID="{3C879F39-16C4-45D1-A69D-4244FE51A513}" presName="sibTrans" presStyleCnt="0"/>
      <dgm:spPr/>
    </dgm:pt>
    <dgm:pt modelId="{09574E4D-8A62-42AC-8937-36532CD0350F}" type="pres">
      <dgm:prSet presAssocID="{09FDB476-3CEB-4970-A50B-8BA79A3B3F5D}" presName="node" presStyleLbl="node1" presStyleIdx="2" presStyleCnt="5" custLinFactX="-100000" custLinFactNeighborX="-124006" custLinFactNeighborY="-2714">
        <dgm:presLayoutVars>
          <dgm:bulletEnabled val="1"/>
        </dgm:presLayoutVars>
      </dgm:prSet>
      <dgm:spPr/>
    </dgm:pt>
    <dgm:pt modelId="{A09249A7-94D9-4F88-A416-2E37678229EF}" type="pres">
      <dgm:prSet presAssocID="{22FAF042-0C3A-484B-A732-98780FEE2B4D}" presName="sibTrans" presStyleCnt="0"/>
      <dgm:spPr/>
    </dgm:pt>
    <dgm:pt modelId="{DA05C630-E734-406B-83B5-ACDD2E731C39}" type="pres">
      <dgm:prSet presAssocID="{EB485EDC-85D7-4CEB-8D9F-7F6BCAC77FB8}" presName="node" presStyleLbl="node1" presStyleIdx="3" presStyleCnt="5" custLinFactX="70219" custLinFactY="-18764" custLinFactNeighborX="100000" custLinFactNeighborY="-100000">
        <dgm:presLayoutVars>
          <dgm:bulletEnabled val="1"/>
        </dgm:presLayoutVars>
      </dgm:prSet>
      <dgm:spPr/>
    </dgm:pt>
    <dgm:pt modelId="{6C6CA7E9-D8A1-4DCB-B474-CD9404E537EE}" type="pres">
      <dgm:prSet presAssocID="{502158E9-B42A-46B7-AC4F-3C3CED08B96B}" presName="sibTrans" presStyleCnt="0"/>
      <dgm:spPr/>
    </dgm:pt>
    <dgm:pt modelId="{C98654EE-2FA3-4D0D-A00A-EDA52FEA02D5}" type="pres">
      <dgm:prSet presAssocID="{26008817-EACD-4F76-B789-71FDCC6A102E}" presName="node" presStyleLbl="node1" presStyleIdx="4" presStyleCnt="5">
        <dgm:presLayoutVars>
          <dgm:bulletEnabled val="1"/>
        </dgm:presLayoutVars>
      </dgm:prSet>
      <dgm:spPr/>
    </dgm:pt>
  </dgm:ptLst>
  <dgm:cxnLst>
    <dgm:cxn modelId="{568E1C2B-B7E4-4FE1-BC1A-DB3417071B24}" type="presOf" srcId="{49F06EFB-E199-4433-A505-405B210D3362}" destId="{78E48C35-8F65-4819-8BB0-9197B45029C6}" srcOrd="0" destOrd="0" presId="urn:microsoft.com/office/officeart/2005/8/layout/default"/>
    <dgm:cxn modelId="{80FA802C-CBCE-4289-A32A-6315C59B89CF}" srcId="{BCA67CA7-40FA-477E-9CD6-C97DF7582584}" destId="{49F06EFB-E199-4433-A505-405B210D3362}" srcOrd="0" destOrd="0" parTransId="{5E204ECF-1065-4EB1-AEDD-B031818868E2}" sibTransId="{94FC1513-055A-4C8C-BC1C-F78999FD0CF9}"/>
    <dgm:cxn modelId="{B016F439-171E-4ABE-AA6D-7978A78C2066}" srcId="{BCA67CA7-40FA-477E-9CD6-C97DF7582584}" destId="{26008817-EACD-4F76-B789-71FDCC6A102E}" srcOrd="4" destOrd="0" parTransId="{8112FB3B-9E9A-40DB-9FF6-AE5D15F06D7B}" sibTransId="{57C948A6-22DF-46F6-BB72-90CE22B8132E}"/>
    <dgm:cxn modelId="{574DD266-4FD9-4A3E-AD20-252A94C5AEAF}" srcId="{BCA67CA7-40FA-477E-9CD6-C97DF7582584}" destId="{EFF74A6F-AADC-4394-BD09-A1EC1E1C33B9}" srcOrd="1" destOrd="0" parTransId="{10885773-F57C-4DDE-A0F4-47BD832072DA}" sibTransId="{3C879F39-16C4-45D1-A69D-4244FE51A513}"/>
    <dgm:cxn modelId="{DDF0CE8D-7245-4CF9-AF45-D0FA1C74B542}" type="presOf" srcId="{09FDB476-3CEB-4970-A50B-8BA79A3B3F5D}" destId="{09574E4D-8A62-42AC-8937-36532CD0350F}" srcOrd="0" destOrd="0" presId="urn:microsoft.com/office/officeart/2005/8/layout/default"/>
    <dgm:cxn modelId="{761DD8A8-48E7-4EBF-AB2C-56578C778926}" srcId="{BCA67CA7-40FA-477E-9CD6-C97DF7582584}" destId="{EB485EDC-85D7-4CEB-8D9F-7F6BCAC77FB8}" srcOrd="3" destOrd="0" parTransId="{809E7BAD-1C1E-4600-8AFF-3F370AF230C4}" sibTransId="{502158E9-B42A-46B7-AC4F-3C3CED08B96B}"/>
    <dgm:cxn modelId="{B0C9CBB8-7A81-4ADC-8C35-10FCF302BC2F}" type="presOf" srcId="{EFF74A6F-AADC-4394-BD09-A1EC1E1C33B9}" destId="{4DAAD023-0C6F-4D7A-ABC9-EDFDA0A43A4B}" srcOrd="0" destOrd="0" presId="urn:microsoft.com/office/officeart/2005/8/layout/default"/>
    <dgm:cxn modelId="{E274C8D5-2171-4B8B-B14D-64B73EC322E9}" srcId="{BCA67CA7-40FA-477E-9CD6-C97DF7582584}" destId="{09FDB476-3CEB-4970-A50B-8BA79A3B3F5D}" srcOrd="2" destOrd="0" parTransId="{CFA5F022-B976-4DC7-A1BF-544A4073BFA2}" sibTransId="{22FAF042-0C3A-484B-A732-98780FEE2B4D}"/>
    <dgm:cxn modelId="{405815E5-2D11-4495-BFCD-E660C4BB2501}" type="presOf" srcId="{26008817-EACD-4F76-B789-71FDCC6A102E}" destId="{C98654EE-2FA3-4D0D-A00A-EDA52FEA02D5}" srcOrd="0" destOrd="0" presId="urn:microsoft.com/office/officeart/2005/8/layout/default"/>
    <dgm:cxn modelId="{0BC22BEB-32D3-4599-8123-A69FB49E4ACE}" type="presOf" srcId="{BCA67CA7-40FA-477E-9CD6-C97DF7582584}" destId="{2B8984B5-4417-4654-840A-235F7F13254A}" srcOrd="0" destOrd="0" presId="urn:microsoft.com/office/officeart/2005/8/layout/default"/>
    <dgm:cxn modelId="{00B9D2ED-6898-4A66-8FE4-8FD14BDF60A1}" type="presOf" srcId="{EB485EDC-85D7-4CEB-8D9F-7F6BCAC77FB8}" destId="{DA05C630-E734-406B-83B5-ACDD2E731C39}" srcOrd="0" destOrd="0" presId="urn:microsoft.com/office/officeart/2005/8/layout/default"/>
    <dgm:cxn modelId="{02AB2BAC-1B51-430A-BFB8-15382ACAE6D8}" type="presParOf" srcId="{2B8984B5-4417-4654-840A-235F7F13254A}" destId="{78E48C35-8F65-4819-8BB0-9197B45029C6}" srcOrd="0" destOrd="0" presId="urn:microsoft.com/office/officeart/2005/8/layout/default"/>
    <dgm:cxn modelId="{A36320CE-A402-487B-A2AB-613383BE1D91}" type="presParOf" srcId="{2B8984B5-4417-4654-840A-235F7F13254A}" destId="{7614F3D0-BE00-43E6-8B67-447616A24BE0}" srcOrd="1" destOrd="0" presId="urn:microsoft.com/office/officeart/2005/8/layout/default"/>
    <dgm:cxn modelId="{160D5614-5827-4958-B208-E59E329DD5E5}" type="presParOf" srcId="{2B8984B5-4417-4654-840A-235F7F13254A}" destId="{4DAAD023-0C6F-4D7A-ABC9-EDFDA0A43A4B}" srcOrd="2" destOrd="0" presId="urn:microsoft.com/office/officeart/2005/8/layout/default"/>
    <dgm:cxn modelId="{AB961378-0883-4393-9E20-10F55A16E18A}" type="presParOf" srcId="{2B8984B5-4417-4654-840A-235F7F13254A}" destId="{3BD797E6-0846-4387-AAF3-70A6CCD05A53}" srcOrd="3" destOrd="0" presId="urn:microsoft.com/office/officeart/2005/8/layout/default"/>
    <dgm:cxn modelId="{D7259F83-2523-4636-ACD4-C9C5E405438C}" type="presParOf" srcId="{2B8984B5-4417-4654-840A-235F7F13254A}" destId="{09574E4D-8A62-42AC-8937-36532CD0350F}" srcOrd="4" destOrd="0" presId="urn:microsoft.com/office/officeart/2005/8/layout/default"/>
    <dgm:cxn modelId="{BA484E2B-0172-4F4C-AB02-48FAAAD9ABB9}" type="presParOf" srcId="{2B8984B5-4417-4654-840A-235F7F13254A}" destId="{A09249A7-94D9-4F88-A416-2E37678229EF}" srcOrd="5" destOrd="0" presId="urn:microsoft.com/office/officeart/2005/8/layout/default"/>
    <dgm:cxn modelId="{338FE051-6374-461C-AE4F-2882FD71B25C}" type="presParOf" srcId="{2B8984B5-4417-4654-840A-235F7F13254A}" destId="{DA05C630-E734-406B-83B5-ACDD2E731C39}" srcOrd="6" destOrd="0" presId="urn:microsoft.com/office/officeart/2005/8/layout/default"/>
    <dgm:cxn modelId="{A05BAD29-11B3-48E5-8CA8-B7605C2B4523}" type="presParOf" srcId="{2B8984B5-4417-4654-840A-235F7F13254A}" destId="{6C6CA7E9-D8A1-4DCB-B474-CD9404E537EE}" srcOrd="7" destOrd="0" presId="urn:microsoft.com/office/officeart/2005/8/layout/default"/>
    <dgm:cxn modelId="{F59B2065-37D5-4289-8B38-6E7146A99108}" type="presParOf" srcId="{2B8984B5-4417-4654-840A-235F7F13254A}" destId="{C98654EE-2FA3-4D0D-A00A-EDA52FEA02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8D29E-EE7C-4E41-BFBB-7E9B4C0DEB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FF0E6F-E1F8-4C24-9995-56DA3506399A}">
      <dgm:prSet/>
      <dgm:spPr/>
      <dgm:t>
        <a:bodyPr/>
        <a:lstStyle/>
        <a:p>
          <a:r>
            <a:rPr lang="de-DE" b="1" dirty="0"/>
            <a:t>„Französisch klingt so schön und das Sprechen macht mir Spaß.“</a:t>
          </a:r>
          <a:endParaRPr lang="en-US" dirty="0"/>
        </a:p>
      </dgm:t>
    </dgm:pt>
    <dgm:pt modelId="{39F05CC4-332A-42CA-A3F6-793073E10661}" type="parTrans" cxnId="{438807EB-D917-427F-B67F-DB4B37990FFE}">
      <dgm:prSet/>
      <dgm:spPr/>
      <dgm:t>
        <a:bodyPr/>
        <a:lstStyle/>
        <a:p>
          <a:endParaRPr lang="en-US"/>
        </a:p>
      </dgm:t>
    </dgm:pt>
    <dgm:pt modelId="{4338D046-BBF5-4C95-A3E5-43F4C81AD5F7}" type="sibTrans" cxnId="{438807EB-D917-427F-B67F-DB4B37990FFE}">
      <dgm:prSet/>
      <dgm:spPr/>
      <dgm:t>
        <a:bodyPr/>
        <a:lstStyle/>
        <a:p>
          <a:endParaRPr lang="en-US"/>
        </a:p>
      </dgm:t>
    </dgm:pt>
    <dgm:pt modelId="{97A0C8A8-5F25-415E-B948-1E630807ADED}" type="pres">
      <dgm:prSet presAssocID="{8B28D29E-EE7C-4E41-BFBB-7E9B4C0DEB37}" presName="linear" presStyleCnt="0">
        <dgm:presLayoutVars>
          <dgm:animLvl val="lvl"/>
          <dgm:resizeHandles val="exact"/>
        </dgm:presLayoutVars>
      </dgm:prSet>
      <dgm:spPr/>
    </dgm:pt>
    <dgm:pt modelId="{406F9898-ACAC-4592-8C53-F59584D6BBA0}" type="pres">
      <dgm:prSet presAssocID="{0EFF0E6F-E1F8-4C24-9995-56DA3506399A}" presName="parentText" presStyleLbl="node1" presStyleIdx="0" presStyleCnt="1">
        <dgm:presLayoutVars>
          <dgm:chMax val="0"/>
          <dgm:bulletEnabled val="1"/>
        </dgm:presLayoutVars>
      </dgm:prSet>
      <dgm:spPr/>
    </dgm:pt>
  </dgm:ptLst>
  <dgm:cxnLst>
    <dgm:cxn modelId="{E869D22C-08C9-4537-A5F3-22152F96DE48}" type="presOf" srcId="{8B28D29E-EE7C-4E41-BFBB-7E9B4C0DEB37}" destId="{97A0C8A8-5F25-415E-B948-1E630807ADED}" srcOrd="0" destOrd="0" presId="urn:microsoft.com/office/officeart/2005/8/layout/vList2"/>
    <dgm:cxn modelId="{E2863CAE-D54A-417C-81A9-639D33580CD9}" type="presOf" srcId="{0EFF0E6F-E1F8-4C24-9995-56DA3506399A}" destId="{406F9898-ACAC-4592-8C53-F59584D6BBA0}" srcOrd="0" destOrd="0" presId="urn:microsoft.com/office/officeart/2005/8/layout/vList2"/>
    <dgm:cxn modelId="{438807EB-D917-427F-B67F-DB4B37990FFE}" srcId="{8B28D29E-EE7C-4E41-BFBB-7E9B4C0DEB37}" destId="{0EFF0E6F-E1F8-4C24-9995-56DA3506399A}" srcOrd="0" destOrd="0" parTransId="{39F05CC4-332A-42CA-A3F6-793073E10661}" sibTransId="{4338D046-BBF5-4C95-A3E5-43F4C81AD5F7}"/>
    <dgm:cxn modelId="{1EC34818-9F4D-4BE2-916D-EB38EFAB0DFB}" type="presParOf" srcId="{97A0C8A8-5F25-415E-B948-1E630807ADED}" destId="{406F9898-ACAC-4592-8C53-F59584D6BB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8D29E-EE7C-4E41-BFBB-7E9B4C0DEB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EFF0E6F-E1F8-4C24-9995-56DA3506399A}">
      <dgm:prSet/>
      <dgm:spPr/>
      <dgm:t>
        <a:bodyPr/>
        <a:lstStyle/>
        <a:p>
          <a:r>
            <a:rPr lang="de-DE" b="1" dirty="0"/>
            <a:t>„Ich habe Latein gewählt, </a:t>
          </a:r>
          <a:r>
            <a:rPr lang="de-DE" b="1"/>
            <a:t>weil man </a:t>
          </a:r>
          <a:r>
            <a:rPr lang="de-DE" b="1" dirty="0"/>
            <a:t>im Unterricht deutsch spricht und man die Vokabeln so ausspricht, wie man sie liest.“</a:t>
          </a:r>
          <a:endParaRPr lang="en-US" dirty="0"/>
        </a:p>
      </dgm:t>
    </dgm:pt>
    <dgm:pt modelId="{39F05CC4-332A-42CA-A3F6-793073E10661}" type="parTrans" cxnId="{438807EB-D917-427F-B67F-DB4B37990FFE}">
      <dgm:prSet/>
      <dgm:spPr/>
      <dgm:t>
        <a:bodyPr/>
        <a:lstStyle/>
        <a:p>
          <a:endParaRPr lang="en-US"/>
        </a:p>
      </dgm:t>
    </dgm:pt>
    <dgm:pt modelId="{4338D046-BBF5-4C95-A3E5-43F4C81AD5F7}" type="sibTrans" cxnId="{438807EB-D917-427F-B67F-DB4B37990FFE}">
      <dgm:prSet/>
      <dgm:spPr/>
      <dgm:t>
        <a:bodyPr/>
        <a:lstStyle/>
        <a:p>
          <a:endParaRPr lang="en-US"/>
        </a:p>
      </dgm:t>
    </dgm:pt>
    <dgm:pt modelId="{97A0C8A8-5F25-415E-B948-1E630807ADED}" type="pres">
      <dgm:prSet presAssocID="{8B28D29E-EE7C-4E41-BFBB-7E9B4C0DEB37}" presName="linear" presStyleCnt="0">
        <dgm:presLayoutVars>
          <dgm:animLvl val="lvl"/>
          <dgm:resizeHandles val="exact"/>
        </dgm:presLayoutVars>
      </dgm:prSet>
      <dgm:spPr/>
    </dgm:pt>
    <dgm:pt modelId="{406F9898-ACAC-4592-8C53-F59584D6BBA0}" type="pres">
      <dgm:prSet presAssocID="{0EFF0E6F-E1F8-4C24-9995-56DA3506399A}" presName="parentText" presStyleLbl="node1" presStyleIdx="0" presStyleCnt="1">
        <dgm:presLayoutVars>
          <dgm:chMax val="0"/>
          <dgm:bulletEnabled val="1"/>
        </dgm:presLayoutVars>
      </dgm:prSet>
      <dgm:spPr/>
    </dgm:pt>
  </dgm:ptLst>
  <dgm:cxnLst>
    <dgm:cxn modelId="{E869D22C-08C9-4537-A5F3-22152F96DE48}" type="presOf" srcId="{8B28D29E-EE7C-4E41-BFBB-7E9B4C0DEB37}" destId="{97A0C8A8-5F25-415E-B948-1E630807ADED}" srcOrd="0" destOrd="0" presId="urn:microsoft.com/office/officeart/2005/8/layout/vList2"/>
    <dgm:cxn modelId="{E2863CAE-D54A-417C-81A9-639D33580CD9}" type="presOf" srcId="{0EFF0E6F-E1F8-4C24-9995-56DA3506399A}" destId="{406F9898-ACAC-4592-8C53-F59584D6BBA0}" srcOrd="0" destOrd="0" presId="urn:microsoft.com/office/officeart/2005/8/layout/vList2"/>
    <dgm:cxn modelId="{438807EB-D917-427F-B67F-DB4B37990FFE}" srcId="{8B28D29E-EE7C-4E41-BFBB-7E9B4C0DEB37}" destId="{0EFF0E6F-E1F8-4C24-9995-56DA3506399A}" srcOrd="0" destOrd="0" parTransId="{39F05CC4-332A-42CA-A3F6-793073E10661}" sibTransId="{4338D046-BBF5-4C95-A3E5-43F4C81AD5F7}"/>
    <dgm:cxn modelId="{1EC34818-9F4D-4BE2-916D-EB38EFAB0DFB}" type="presParOf" srcId="{97A0C8A8-5F25-415E-B948-1E630807ADED}" destId="{406F9898-ACAC-4592-8C53-F59584D6BB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8C35-8F65-4819-8BB0-9197B45029C6}">
      <dsp:nvSpPr>
        <dsp:cNvPr id="0" name=""/>
        <dsp:cNvSpPr/>
      </dsp:nvSpPr>
      <dsp:spPr>
        <a:xfrm>
          <a:off x="1973659" y="1855616"/>
          <a:ext cx="2644994" cy="15869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dirty="0"/>
            <a:t>Das Erlernen einer zweiten Fremdsprache ist eine Chance !</a:t>
          </a:r>
          <a:endParaRPr lang="en-US" sz="1400" kern="1200" dirty="0"/>
        </a:p>
      </dsp:txBody>
      <dsp:txXfrm>
        <a:off x="1973659" y="1855616"/>
        <a:ext cx="2644994" cy="1586996"/>
      </dsp:txXfrm>
    </dsp:sp>
    <dsp:sp modelId="{4DAAD023-0C6F-4D7A-ABC9-EDFDA0A43A4B}">
      <dsp:nvSpPr>
        <dsp:cNvPr id="0" name=""/>
        <dsp:cNvSpPr/>
      </dsp:nvSpPr>
      <dsp:spPr>
        <a:xfrm>
          <a:off x="3548859" y="2060"/>
          <a:ext cx="2644994" cy="15869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Ausgehend vom Englischunterricht kann man beim Vokabellernen in beiden Sprachen das Vorwissen nutzen.  </a:t>
          </a:r>
          <a:endParaRPr lang="en-US" sz="1400" kern="1200" dirty="0"/>
        </a:p>
      </dsp:txBody>
      <dsp:txXfrm>
        <a:off x="3548859" y="2060"/>
        <a:ext cx="2644994" cy="1586996"/>
      </dsp:txXfrm>
    </dsp:sp>
    <dsp:sp modelId="{09574E4D-8A62-42AC-8937-36532CD0350F}">
      <dsp:nvSpPr>
        <dsp:cNvPr id="0" name=""/>
        <dsp:cNvSpPr/>
      </dsp:nvSpPr>
      <dsp:spPr>
        <a:xfrm>
          <a:off x="533407" y="0"/>
          <a:ext cx="2644994" cy="15869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Eine zweite Fremdsprache zu lernen bedeutet, etwas Neues verstehen wollen, sich mit neuen und anderen Themen IN EINER WEITEREN SPRACHE auseinandersetzen wollen.</a:t>
          </a:r>
        </a:p>
      </dsp:txBody>
      <dsp:txXfrm>
        <a:off x="533407" y="0"/>
        <a:ext cx="2644994" cy="1586996"/>
      </dsp:txXfrm>
    </dsp:sp>
    <dsp:sp modelId="{DA05C630-E734-406B-83B5-ACDD2E731C39}">
      <dsp:nvSpPr>
        <dsp:cNvPr id="0" name=""/>
        <dsp:cNvSpPr/>
      </dsp:nvSpPr>
      <dsp:spPr>
        <a:xfrm>
          <a:off x="6596395" y="0"/>
          <a:ext cx="2644994" cy="15869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Dazu gehört: Texte lesen und erfassen, Texte (nur in Französisch) selbst verfassen, Texte (vorrangig in Latein) ins Deutsche übersetzen, Dinge auswendig lernen, aber vor allem Neues, vielleicht Fremdes und Andersartiges kennenlernen. </a:t>
          </a:r>
          <a:endParaRPr lang="en-US" sz="1400" kern="1200" dirty="0"/>
        </a:p>
      </dsp:txBody>
      <dsp:txXfrm>
        <a:off x="6596395" y="0"/>
        <a:ext cx="2644994" cy="1586996"/>
      </dsp:txXfrm>
    </dsp:sp>
    <dsp:sp modelId="{C98654EE-2FA3-4D0D-A00A-EDA52FEA02D5}">
      <dsp:nvSpPr>
        <dsp:cNvPr id="0" name=""/>
        <dsp:cNvSpPr/>
      </dsp:nvSpPr>
      <dsp:spPr>
        <a:xfrm>
          <a:off x="5003606" y="1853556"/>
          <a:ext cx="2644994" cy="158699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b="1" kern="1200"/>
            <a:t>Neugier und Freude am Lernen sind gute Voraussetzungen für einen erfolgreichen Start!</a:t>
          </a:r>
          <a:endParaRPr lang="en-US" sz="1400" kern="1200"/>
        </a:p>
      </dsp:txBody>
      <dsp:txXfrm>
        <a:off x="5003606" y="1853556"/>
        <a:ext cx="2644994" cy="1586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F9898-ACAC-4592-8C53-F59584D6BBA0}">
      <dsp:nvSpPr>
        <dsp:cNvPr id="0" name=""/>
        <dsp:cNvSpPr/>
      </dsp:nvSpPr>
      <dsp:spPr>
        <a:xfrm>
          <a:off x="0" y="12107"/>
          <a:ext cx="9601196" cy="329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r>
            <a:rPr lang="de-DE" sz="6400" b="1" kern="1200" dirty="0"/>
            <a:t>„Französisch klingt so schön und das Sprechen macht mir Spaß.“</a:t>
          </a:r>
          <a:endParaRPr lang="en-US" sz="6400" kern="1200" dirty="0"/>
        </a:p>
      </dsp:txBody>
      <dsp:txXfrm>
        <a:off x="160835" y="172942"/>
        <a:ext cx="9279526" cy="297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F9898-ACAC-4592-8C53-F59584D6BBA0}">
      <dsp:nvSpPr>
        <dsp:cNvPr id="0" name=""/>
        <dsp:cNvSpPr/>
      </dsp:nvSpPr>
      <dsp:spPr>
        <a:xfrm>
          <a:off x="0" y="25563"/>
          <a:ext cx="9601196" cy="32678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de-DE" sz="4900" b="1" kern="1200" dirty="0"/>
            <a:t>„Ich habe Latein gewählt, </a:t>
          </a:r>
          <a:r>
            <a:rPr lang="de-DE" sz="4900" b="1" kern="1200"/>
            <a:t>weil man </a:t>
          </a:r>
          <a:r>
            <a:rPr lang="de-DE" sz="4900" b="1" kern="1200" dirty="0"/>
            <a:t>im Unterricht deutsch spricht und man die Vokabeln so ausspricht, wie man sie liest.“</a:t>
          </a:r>
          <a:endParaRPr lang="en-US" sz="4900" kern="1200" dirty="0"/>
        </a:p>
      </dsp:txBody>
      <dsp:txXfrm>
        <a:off x="159521" y="185084"/>
        <a:ext cx="9282154" cy="29487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BEF88-88A7-4B2B-8BB0-5267BF7DAD0E}"/>
              </a:ext>
            </a:extLst>
          </p:cNvPr>
          <p:cNvSpPr>
            <a:spLocks noGrp="1"/>
          </p:cNvSpPr>
          <p:nvPr>
            <p:ph type="ctrTitle"/>
          </p:nvPr>
        </p:nvSpPr>
        <p:spPr/>
        <p:txBody>
          <a:bodyPr/>
          <a:lstStyle/>
          <a:p>
            <a:r>
              <a:rPr lang="de-DE" dirty="0"/>
              <a:t>Die Wahl der zweiten Fremdsprache</a:t>
            </a:r>
          </a:p>
        </p:txBody>
      </p:sp>
      <p:sp>
        <p:nvSpPr>
          <p:cNvPr id="3" name="Untertitel 2">
            <a:extLst>
              <a:ext uri="{FF2B5EF4-FFF2-40B4-BE49-F238E27FC236}">
                <a16:creationId xmlns:a16="http://schemas.microsoft.com/office/drawing/2014/main" id="{0CBB6C6A-9664-4FD7-9120-9B8B2AC43D8A}"/>
              </a:ext>
            </a:extLst>
          </p:cNvPr>
          <p:cNvSpPr>
            <a:spLocks noGrp="1"/>
          </p:cNvSpPr>
          <p:nvPr>
            <p:ph type="subTitle" idx="1"/>
          </p:nvPr>
        </p:nvSpPr>
        <p:spPr/>
        <p:txBody>
          <a:bodyPr>
            <a:normAutofit fontScale="92500"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0" u="none" strike="noStrike" cap="none" normalizeH="0" baseline="0" dirty="0">
                <a:ln>
                  <a:noFill/>
                </a:ln>
                <a:solidFill>
                  <a:schemeClr val="tx1"/>
                </a:solidFill>
                <a:effectLst/>
              </a:rPr>
              <a:t>“Jede neue Sprache ist wie ein offenes Fenster, das einen neuen Ausblick auf die Welt eröffnet und die Lebensauffassung weitet.”</a:t>
            </a:r>
            <a:endParaRPr kumimoji="0" lang="de-DE" altLang="de-DE" sz="2400" b="0" i="1"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400" b="0" i="1" u="none" strike="noStrike" cap="none" normalizeH="0" baseline="0" dirty="0">
                <a:ln>
                  <a:noFill/>
                </a:ln>
                <a:solidFill>
                  <a:schemeClr val="tx1"/>
                </a:solidFill>
                <a:effectLst/>
              </a:rPr>
              <a:t>Frank Harris</a:t>
            </a:r>
            <a:r>
              <a:rPr kumimoji="0" lang="de-DE" altLang="de-DE" sz="2400" b="0" i="0" u="none" strike="noStrike" cap="none" normalizeH="0" baseline="0" dirty="0">
                <a:ln>
                  <a:noFill/>
                </a:ln>
                <a:solidFill>
                  <a:schemeClr val="tx1"/>
                </a:solidFill>
                <a:effectLst/>
              </a:rPr>
              <a:t> (irisch-englischer Autor)</a:t>
            </a:r>
          </a:p>
        </p:txBody>
      </p:sp>
    </p:spTree>
    <p:extLst>
      <p:ext uri="{BB962C8B-B14F-4D97-AF65-F5344CB8AC3E}">
        <p14:creationId xmlns:p14="http://schemas.microsoft.com/office/powerpoint/2010/main" val="29923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CA761-9264-4B6C-B989-F8095C6F3909}"/>
              </a:ext>
            </a:extLst>
          </p:cNvPr>
          <p:cNvSpPr>
            <a:spLocks noGrp="1"/>
          </p:cNvSpPr>
          <p:nvPr>
            <p:ph type="title"/>
          </p:nvPr>
        </p:nvSpPr>
        <p:spPr/>
        <p:txBody>
          <a:bodyPr/>
          <a:lstStyle/>
          <a:p>
            <a:r>
              <a:rPr lang="de-DE" dirty="0"/>
              <a:t>Französisch – gute Gründe für Französisch</a:t>
            </a:r>
          </a:p>
        </p:txBody>
      </p:sp>
      <p:sp>
        <p:nvSpPr>
          <p:cNvPr id="3" name="Inhaltsplatzhalter 2">
            <a:extLst>
              <a:ext uri="{FF2B5EF4-FFF2-40B4-BE49-F238E27FC236}">
                <a16:creationId xmlns:a16="http://schemas.microsoft.com/office/drawing/2014/main" id="{6D1E1D6C-E4A8-4055-9740-61107A944279}"/>
              </a:ext>
            </a:extLst>
          </p:cNvPr>
          <p:cNvSpPr>
            <a:spLocks noGrp="1"/>
          </p:cNvSpPr>
          <p:nvPr>
            <p:ph idx="1"/>
          </p:nvPr>
        </p:nvSpPr>
        <p:spPr/>
        <p:txBody>
          <a:bodyPr>
            <a:normAutofit fontScale="70000" lnSpcReduction="20000"/>
          </a:bodyPr>
          <a:lstStyle/>
          <a:p>
            <a:pPr marL="0" indent="0">
              <a:buNone/>
            </a:pPr>
            <a:r>
              <a:rPr lang="de-DE" sz="3200" b="1" dirty="0"/>
              <a:t>Französisch bedeutet eine weitere moderne Fremdsprache wie Englisch sprechen lernen.</a:t>
            </a:r>
          </a:p>
          <a:p>
            <a:endParaRPr lang="de-DE" dirty="0"/>
          </a:p>
          <a:p>
            <a:r>
              <a:rPr lang="de-DE" sz="2600" dirty="0"/>
              <a:t>Der Unterricht ist mit dem Englischunterricht vergleichbar. </a:t>
            </a:r>
          </a:p>
          <a:p>
            <a:r>
              <a:rPr lang="de-DE" sz="2600" dirty="0"/>
              <a:t>Texte werden gelesen, gesprochen (z. T. auch gesungen) und gehört. Zum modernen Französischunterricht gehört von Anfang an die Schulung der Sprechkompetenz, u.a. durch Rollenspiele, damit man die Sprache vor allem auch in verschiedenen Alltagssituationen anwenden kann. </a:t>
            </a:r>
          </a:p>
          <a:p>
            <a:r>
              <a:rPr lang="de-DE" sz="2600" dirty="0"/>
              <a:t>Gleichzeitig wird die </a:t>
            </a:r>
            <a:r>
              <a:rPr lang="de-DE" sz="2600" b="1" dirty="0" err="1"/>
              <a:t>Lese-und</a:t>
            </a:r>
            <a:r>
              <a:rPr lang="de-DE" sz="2600" b="1" dirty="0"/>
              <a:t> Schreibkompetenz </a:t>
            </a:r>
            <a:r>
              <a:rPr lang="de-DE" sz="2600" dirty="0"/>
              <a:t>aufgebaut. Die </a:t>
            </a:r>
            <a:r>
              <a:rPr lang="de-DE" sz="2600" b="1" dirty="0"/>
              <a:t>Mediation</a:t>
            </a:r>
            <a:r>
              <a:rPr lang="de-DE" sz="2600" dirty="0"/>
              <a:t> ist seit mehreren Jahren als „Alltagskompetenz“ verstärkt im Fokus: Hierbei geht es um das situationsgerechte „Vermitteln“ (nicht übersetzen!) deutscher bzw. französischer Texte in die jeweils andere Sprache. </a:t>
            </a:r>
          </a:p>
          <a:p>
            <a:endParaRPr lang="de-DE" dirty="0"/>
          </a:p>
        </p:txBody>
      </p:sp>
    </p:spTree>
    <p:extLst>
      <p:ext uri="{BB962C8B-B14F-4D97-AF65-F5344CB8AC3E}">
        <p14:creationId xmlns:p14="http://schemas.microsoft.com/office/powerpoint/2010/main" val="2805003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BF65A-FAC5-4426-B192-89FE39A2FE4F}"/>
              </a:ext>
            </a:extLst>
          </p:cNvPr>
          <p:cNvSpPr>
            <a:spLocks noGrp="1"/>
          </p:cNvSpPr>
          <p:nvPr>
            <p:ph type="title"/>
          </p:nvPr>
        </p:nvSpPr>
        <p:spPr/>
        <p:txBody>
          <a:bodyPr/>
          <a:lstStyle/>
          <a:p>
            <a:r>
              <a:rPr lang="de-DE" dirty="0"/>
              <a:t>Französisch – gute Gründe für Französisch</a:t>
            </a:r>
          </a:p>
        </p:txBody>
      </p:sp>
      <p:sp>
        <p:nvSpPr>
          <p:cNvPr id="3" name="Inhaltsplatzhalter 2">
            <a:extLst>
              <a:ext uri="{FF2B5EF4-FFF2-40B4-BE49-F238E27FC236}">
                <a16:creationId xmlns:a16="http://schemas.microsoft.com/office/drawing/2014/main" id="{246A5B7E-13BA-4270-AA35-F97C3B07FEC5}"/>
              </a:ext>
            </a:extLst>
          </p:cNvPr>
          <p:cNvSpPr>
            <a:spLocks noGrp="1"/>
          </p:cNvSpPr>
          <p:nvPr>
            <p:ph idx="1"/>
          </p:nvPr>
        </p:nvSpPr>
        <p:spPr/>
        <p:txBody>
          <a:bodyPr>
            <a:normAutofit fontScale="62500" lnSpcReduction="20000"/>
          </a:bodyPr>
          <a:lstStyle/>
          <a:p>
            <a:pPr marL="0" indent="0">
              <a:buNone/>
            </a:pPr>
            <a:r>
              <a:rPr lang="de-DE" b="1" dirty="0"/>
              <a:t>Frankreich kennenlernen und „erleben“, </a:t>
            </a:r>
            <a:r>
              <a:rPr lang="de-DE" dirty="0"/>
              <a:t>d.h. im Französischunterricht lernt man vieles über Land und Leute Frankreichs – vom Essen, besonderen Feiertagen bis zur besonderen Kultur (Musik, Film, Literatur, Comics), Geschichte und Geographie der französischsprachigen Welt. Die aktuelle Lebenswelt französischer Kinder und Jugendlicher, die im gleichen Alter unserer Schüler sind, ist dabei ein zentraler Bezugspunkt und bietet von Beginn an Identifikationsangebote. </a:t>
            </a:r>
          </a:p>
          <a:p>
            <a:pPr marL="0" indent="0">
              <a:buNone/>
            </a:pPr>
            <a:r>
              <a:rPr lang="de-DE" b="1" dirty="0"/>
              <a:t>Auslandsaufenthalte sind möglich</a:t>
            </a:r>
          </a:p>
          <a:p>
            <a:r>
              <a:rPr lang="de-DE" dirty="0"/>
              <a:t>Über 200 Millionen Menschen auf allen Kontinenten sprechen Französisch und in über 60 Staaten ist Französisch Amtssprache.</a:t>
            </a:r>
          </a:p>
          <a:p>
            <a:r>
              <a:rPr lang="de-DE" dirty="0"/>
              <a:t>Ein Auslandsjahr in einem französischsprachigen Land erweitert die beruflichen Möglichkeiten und ist bereichernd für die eigene Persönlichkeit. </a:t>
            </a:r>
          </a:p>
          <a:p>
            <a:pPr marL="0" indent="0">
              <a:buNone/>
            </a:pPr>
            <a:r>
              <a:rPr lang="de-DE" b="1" dirty="0"/>
              <a:t>Auch im Beruf lässt sich Französisch später nutzen</a:t>
            </a:r>
          </a:p>
          <a:p>
            <a:r>
              <a:rPr lang="de-DE" dirty="0"/>
              <a:t>Frankreich ist mit einer der wichtigsten Handelspartner Deutschlands und z. B. französische Unternehmen und deutsche Partner suchen Arbeitskräfte, die beide Sprachen sprechen.</a:t>
            </a:r>
          </a:p>
        </p:txBody>
      </p:sp>
    </p:spTree>
    <p:extLst>
      <p:ext uri="{BB962C8B-B14F-4D97-AF65-F5344CB8AC3E}">
        <p14:creationId xmlns:p14="http://schemas.microsoft.com/office/powerpoint/2010/main" val="255589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08969-2629-44A9-BEAC-44672BD41238}"/>
              </a:ext>
            </a:extLst>
          </p:cNvPr>
          <p:cNvSpPr>
            <a:spLocks noGrp="1"/>
          </p:cNvSpPr>
          <p:nvPr>
            <p:ph type="title"/>
          </p:nvPr>
        </p:nvSpPr>
        <p:spPr>
          <a:xfrm>
            <a:off x="1295402" y="982132"/>
            <a:ext cx="9601196" cy="1303867"/>
          </a:xfrm>
        </p:spPr>
        <p:txBody>
          <a:bodyPr>
            <a:normAutofit/>
          </a:bodyPr>
          <a:lstStyle/>
          <a:p>
            <a:r>
              <a:rPr lang="de-DE"/>
              <a:t>VI. Lateinunterricht</a:t>
            </a:r>
            <a:endParaRPr lang="de-DE" dirty="0"/>
          </a:p>
        </p:txBody>
      </p:sp>
      <p:sp>
        <p:nvSpPr>
          <p:cNvPr id="3" name="Inhaltsplatzhalter 2">
            <a:extLst>
              <a:ext uri="{FF2B5EF4-FFF2-40B4-BE49-F238E27FC236}">
                <a16:creationId xmlns:a16="http://schemas.microsoft.com/office/drawing/2014/main" id="{389FD358-5610-42E2-A3CE-4D973617B303}"/>
              </a:ext>
            </a:extLst>
          </p:cNvPr>
          <p:cNvSpPr>
            <a:spLocks noGrp="1"/>
          </p:cNvSpPr>
          <p:nvPr>
            <p:ph idx="1"/>
          </p:nvPr>
        </p:nvSpPr>
        <p:spPr>
          <a:xfrm>
            <a:off x="1295402" y="2556932"/>
            <a:ext cx="6256866" cy="3318936"/>
          </a:xfrm>
        </p:spPr>
        <p:txBody>
          <a:bodyPr>
            <a:normAutofit/>
          </a:bodyPr>
          <a:lstStyle/>
          <a:p>
            <a:pPr marL="0" indent="0">
              <a:buNone/>
            </a:pPr>
            <a:r>
              <a:rPr lang="de-DE" dirty="0"/>
              <a:t>Themen im Lateinunterricht sind u.a.</a:t>
            </a:r>
          </a:p>
          <a:p>
            <a:r>
              <a:rPr lang="de-DE" dirty="0"/>
              <a:t>Alltagsleben der Römer</a:t>
            </a:r>
          </a:p>
          <a:p>
            <a:r>
              <a:rPr lang="de-DE" dirty="0"/>
              <a:t>Technik der Römer/Bauten</a:t>
            </a:r>
          </a:p>
          <a:p>
            <a:r>
              <a:rPr lang="de-DE" dirty="0"/>
              <a:t>Sagen und Mythen der Römer</a:t>
            </a:r>
          </a:p>
        </p:txBody>
      </p:sp>
      <p:pic>
        <p:nvPicPr>
          <p:cNvPr id="5" name="Picture 6">
            <a:extLst>
              <a:ext uri="{FF2B5EF4-FFF2-40B4-BE49-F238E27FC236}">
                <a16:creationId xmlns:a16="http://schemas.microsoft.com/office/drawing/2014/main" id="{D3BB64E0-1AD9-463F-9A33-928284654423}"/>
              </a:ext>
            </a:extLst>
          </p:cNvPr>
          <p:cNvPicPr/>
          <p:nvPr/>
        </p:nvPicPr>
        <p:blipFill rotWithShape="1">
          <a:blip r:embed="rId3"/>
          <a:srcRect r="29279" b="1"/>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2439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2AAA7B-DD5A-486B-B28F-F19588315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DB99B21-A649-42D2-BB86-486C2E73A0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4A631EEB-EF96-4032-8B47-62220C1316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90B37569-6E3D-4B34-AD3E-0FC79D7CB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3A0A741-DE46-43B7-A732-2C6D71E7B1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3FB4AD13-112F-436E-9596-F7557110C0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a:extLst>
              <a:ext uri="{FF2B5EF4-FFF2-40B4-BE49-F238E27FC236}">
                <a16:creationId xmlns:a16="http://schemas.microsoft.com/office/drawing/2014/main" id="{A653CFF1-E87D-4C2E-B714-C69CDBF73D26}"/>
              </a:ext>
            </a:extLst>
          </p:cNvPr>
          <p:cNvSpPr>
            <a:spLocks noGrp="1"/>
          </p:cNvSpPr>
          <p:nvPr>
            <p:ph type="title"/>
          </p:nvPr>
        </p:nvSpPr>
        <p:spPr>
          <a:xfrm>
            <a:off x="1180101" y="982132"/>
            <a:ext cx="6354633" cy="1303867"/>
          </a:xfrm>
        </p:spPr>
        <p:txBody>
          <a:bodyPr>
            <a:normAutofit/>
          </a:bodyPr>
          <a:lstStyle/>
          <a:p>
            <a:r>
              <a:rPr lang="de-DE" dirty="0"/>
              <a:t>VII. Französischunterricht</a:t>
            </a:r>
          </a:p>
        </p:txBody>
      </p:sp>
      <p:cxnSp>
        <p:nvCxnSpPr>
          <p:cNvPr id="18" name="Straight Connector 17">
            <a:extLst>
              <a:ext uri="{FF2B5EF4-FFF2-40B4-BE49-F238E27FC236}">
                <a16:creationId xmlns:a16="http://schemas.microsoft.com/office/drawing/2014/main" id="{496D98D9-A8AD-432E-BD4E-FF80012442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nhaltsplatzhalter 2">
            <a:extLst>
              <a:ext uri="{FF2B5EF4-FFF2-40B4-BE49-F238E27FC236}">
                <a16:creationId xmlns:a16="http://schemas.microsoft.com/office/drawing/2014/main" id="{A79514EA-972B-427F-8FC5-5AB07734302B}"/>
              </a:ext>
            </a:extLst>
          </p:cNvPr>
          <p:cNvSpPr>
            <a:spLocks noGrp="1"/>
          </p:cNvSpPr>
          <p:nvPr>
            <p:ph idx="1"/>
          </p:nvPr>
        </p:nvSpPr>
        <p:spPr>
          <a:xfrm>
            <a:off x="1167385" y="2556932"/>
            <a:ext cx="6380065" cy="3318936"/>
          </a:xfrm>
        </p:spPr>
        <p:txBody>
          <a:bodyPr>
            <a:normAutofit/>
          </a:bodyPr>
          <a:lstStyle/>
          <a:p>
            <a:pPr marL="0" indent="0">
              <a:buSzPct val="85000"/>
              <a:buNone/>
            </a:pPr>
            <a:r>
              <a:rPr lang="de-DE" b="1" dirty="0">
                <a:latin typeface="Constantia"/>
              </a:rPr>
              <a:t>Themen im Französischunterricht sind u.a.</a:t>
            </a:r>
          </a:p>
          <a:p>
            <a:pPr>
              <a:buSzPct val="85000"/>
              <a:buFont typeface="Wingdings 2" charset="2"/>
              <a:buChar char=""/>
            </a:pPr>
            <a:r>
              <a:rPr lang="de-DE" b="1" dirty="0">
                <a:latin typeface="Constantia"/>
              </a:rPr>
              <a:t>Frankreich: Alltagsleben, Kultur</a:t>
            </a:r>
            <a:endParaRPr lang="de-DE" dirty="0"/>
          </a:p>
          <a:p>
            <a:pPr>
              <a:buSzPct val="85000"/>
              <a:buFont typeface="Wingdings 2" charset="2"/>
              <a:buChar char=""/>
            </a:pPr>
            <a:r>
              <a:rPr lang="de-DE" b="1" dirty="0">
                <a:latin typeface="Constantia"/>
              </a:rPr>
              <a:t>Kultur der französischsprechenden Regionen in der Welt</a:t>
            </a:r>
            <a:endParaRPr lang="de-DE" dirty="0"/>
          </a:p>
          <a:p>
            <a:endParaRPr lang="de-DE" dirty="0"/>
          </a:p>
        </p:txBody>
      </p:sp>
      <p:pic>
        <p:nvPicPr>
          <p:cNvPr id="5" name="Picture 5">
            <a:extLst>
              <a:ext uri="{FF2B5EF4-FFF2-40B4-BE49-F238E27FC236}">
                <a16:creationId xmlns:a16="http://schemas.microsoft.com/office/drawing/2014/main" id="{826BD8CF-BCED-4683-B134-543D65F3DAB8}"/>
              </a:ext>
            </a:extLst>
          </p:cNvPr>
          <p:cNvPicPr/>
          <p:nvPr/>
        </p:nvPicPr>
        <p:blipFill rotWithShape="1">
          <a:blip r:embed="rId5"/>
          <a:srcRect l="8682" r="20905" b="1"/>
          <a:stretch/>
        </p:blipFill>
        <p:spPr>
          <a:xfrm>
            <a:off x="8137325" y="1158024"/>
            <a:ext cx="2839277" cy="2066544"/>
          </a:xfrm>
          <a:prstGeom prst="rect">
            <a:avLst/>
          </a:prstGeom>
          <a:ln w="57150" cmpd="thickThin">
            <a:solidFill>
              <a:schemeClr val="tx1">
                <a:lumMod val="50000"/>
                <a:lumOff val="50000"/>
              </a:schemeClr>
            </a:solidFill>
            <a:miter lim="800000"/>
          </a:ln>
        </p:spPr>
      </p:pic>
      <p:pic>
        <p:nvPicPr>
          <p:cNvPr id="4" name="Picture 4">
            <a:extLst>
              <a:ext uri="{FF2B5EF4-FFF2-40B4-BE49-F238E27FC236}">
                <a16:creationId xmlns:a16="http://schemas.microsoft.com/office/drawing/2014/main" id="{7C3BA069-8864-4B7C-BD5E-1F3E301BB234}"/>
              </a:ext>
            </a:extLst>
          </p:cNvPr>
          <p:cNvPicPr/>
          <p:nvPr/>
        </p:nvPicPr>
        <p:blipFill rotWithShape="1">
          <a:blip r:embed="rId6"/>
          <a:srcRect t="3082" r="1" b="1"/>
          <a:stretch/>
        </p:blipFill>
        <p:spPr>
          <a:xfrm>
            <a:off x="8135453" y="3631646"/>
            <a:ext cx="2843021" cy="2066544"/>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44637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FFE36-75D5-4C42-BD6A-4D186DA733E6}"/>
              </a:ext>
            </a:extLst>
          </p:cNvPr>
          <p:cNvSpPr>
            <a:spLocks noGrp="1"/>
          </p:cNvSpPr>
          <p:nvPr>
            <p:ph type="title"/>
          </p:nvPr>
        </p:nvSpPr>
        <p:spPr/>
        <p:txBody>
          <a:bodyPr/>
          <a:lstStyle/>
          <a:p>
            <a:r>
              <a:rPr lang="de-DE" dirty="0"/>
              <a:t>Französischunterricht</a:t>
            </a:r>
          </a:p>
        </p:txBody>
      </p:sp>
      <p:sp>
        <p:nvSpPr>
          <p:cNvPr id="3" name="Inhaltsplatzhalter 2">
            <a:extLst>
              <a:ext uri="{FF2B5EF4-FFF2-40B4-BE49-F238E27FC236}">
                <a16:creationId xmlns:a16="http://schemas.microsoft.com/office/drawing/2014/main" id="{DDC5179D-1C76-4934-9B6C-EAE00AC7DD94}"/>
              </a:ext>
            </a:extLst>
          </p:cNvPr>
          <p:cNvSpPr>
            <a:spLocks noGrp="1"/>
          </p:cNvSpPr>
          <p:nvPr>
            <p:ph idx="1"/>
          </p:nvPr>
        </p:nvSpPr>
        <p:spPr/>
        <p:txBody>
          <a:bodyPr>
            <a:normAutofit fontScale="85000" lnSpcReduction="10000"/>
          </a:bodyPr>
          <a:lstStyle/>
          <a:p>
            <a:r>
              <a:rPr lang="de-DE" b="1" dirty="0"/>
              <a:t>Landeskunde</a:t>
            </a:r>
            <a:r>
              <a:rPr lang="de-DE" dirty="0"/>
              <a:t>: im Französischunterricht steht das Alltagsleben in Frankreich und z.T. französischsprachigen Regionen der Welt (Maghreb, Kanada, Afrika) im Mittelpunkt. Die Schüler begleiten von Anfang an in ihrem Französischbuch gleichaltrige französische Kinder und Jugendliche in ihrem Alltag und lernen so neben den sprachlichen Strukturen und Wortfeldern verschiedene Bereiche der französischen (Alltags-)</a:t>
            </a:r>
            <a:r>
              <a:rPr lang="de-DE" dirty="0" err="1"/>
              <a:t>kultur</a:t>
            </a:r>
            <a:r>
              <a:rPr lang="de-DE" dirty="0"/>
              <a:t> kennen, die sie immer wieder mit ihrem Alltag und kulturellen Strukturen in Deutschland vergleichen. </a:t>
            </a:r>
          </a:p>
          <a:p>
            <a:endParaRPr lang="de-DE" dirty="0"/>
          </a:p>
          <a:p>
            <a:r>
              <a:rPr lang="de-DE" dirty="0"/>
              <a:t>Beispiele: frz. Schulalltag/-system; Feiertage und wie man sie begeht; Essgewohnheiten, typische Gerichte; Leben auf dem Land, Leben in der Stadt, die Metropole Paris; Jugendkultur: frz. Stars aus Musik, Sport, Film etc., Jugendsprache. </a:t>
            </a:r>
          </a:p>
          <a:p>
            <a:endParaRPr lang="de-DE" dirty="0"/>
          </a:p>
        </p:txBody>
      </p:sp>
    </p:spTree>
    <p:extLst>
      <p:ext uri="{BB962C8B-B14F-4D97-AF65-F5344CB8AC3E}">
        <p14:creationId xmlns:p14="http://schemas.microsoft.com/office/powerpoint/2010/main" val="26554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6BF0B-BBEF-46A4-BDD5-A4AEFD23F067}"/>
              </a:ext>
            </a:extLst>
          </p:cNvPr>
          <p:cNvSpPr>
            <a:spLocks noGrp="1"/>
          </p:cNvSpPr>
          <p:nvPr>
            <p:ph type="title"/>
          </p:nvPr>
        </p:nvSpPr>
        <p:spPr>
          <a:xfrm>
            <a:off x="1295402" y="982132"/>
            <a:ext cx="9601196" cy="1303867"/>
          </a:xfrm>
        </p:spPr>
        <p:txBody>
          <a:bodyPr>
            <a:normAutofit/>
          </a:bodyPr>
          <a:lstStyle/>
          <a:p>
            <a:r>
              <a:rPr lang="de-DE">
                <a:solidFill>
                  <a:srgbClr val="262626"/>
                </a:solidFill>
              </a:rPr>
              <a:t>Französischunterricht</a:t>
            </a:r>
          </a:p>
        </p:txBody>
      </p:sp>
      <p:pic>
        <p:nvPicPr>
          <p:cNvPr id="4" name="Picture 1">
            <a:extLst>
              <a:ext uri="{FF2B5EF4-FFF2-40B4-BE49-F238E27FC236}">
                <a16:creationId xmlns:a16="http://schemas.microsoft.com/office/drawing/2014/main" id="{38A4840D-398D-4C19-9ACB-3280A3A52477}"/>
              </a:ext>
            </a:extLst>
          </p:cNvPr>
          <p:cNvPicPr/>
          <p:nvPr/>
        </p:nvPicPr>
        <p:blipFill>
          <a:blip r:embed="rId3"/>
          <a:stretch>
            <a:fillRect/>
          </a:stretch>
        </p:blipFill>
        <p:spPr>
          <a:xfrm>
            <a:off x="1434269" y="2757636"/>
            <a:ext cx="2739728" cy="2739728"/>
          </a:xfrm>
          <a:prstGeom prst="rect">
            <a:avLst/>
          </a:prstGeom>
          <a:ln w="57150" cmpd="thickThin">
            <a:solidFill>
              <a:srgbClr val="7F7F7F"/>
            </a:solidFill>
            <a:miter lim="800000"/>
          </a:ln>
        </p:spPr>
      </p:pic>
      <p:sp>
        <p:nvSpPr>
          <p:cNvPr id="3" name="Inhaltsplatzhalter 2">
            <a:extLst>
              <a:ext uri="{FF2B5EF4-FFF2-40B4-BE49-F238E27FC236}">
                <a16:creationId xmlns:a16="http://schemas.microsoft.com/office/drawing/2014/main" id="{090B3E80-0AE3-42FB-92A4-89E83D95DB60}"/>
              </a:ext>
            </a:extLst>
          </p:cNvPr>
          <p:cNvSpPr>
            <a:spLocks noGrp="1"/>
          </p:cNvSpPr>
          <p:nvPr>
            <p:ph idx="1"/>
          </p:nvPr>
        </p:nvSpPr>
        <p:spPr>
          <a:xfrm>
            <a:off x="4639732" y="2556932"/>
            <a:ext cx="6256863" cy="3318936"/>
          </a:xfrm>
        </p:spPr>
        <p:txBody>
          <a:bodyPr>
            <a:normAutofit/>
          </a:bodyPr>
          <a:lstStyle/>
          <a:p>
            <a:pPr>
              <a:buSzPct val="85000"/>
              <a:buFont typeface="Wingdings 2" charset="2"/>
              <a:buChar char=""/>
            </a:pPr>
            <a:r>
              <a:rPr lang="de-DE" b="1" dirty="0">
                <a:solidFill>
                  <a:srgbClr val="262626"/>
                </a:solidFill>
                <a:latin typeface="Constantia"/>
              </a:rPr>
              <a:t>Die Unterrichtssprache ist französisch. </a:t>
            </a:r>
          </a:p>
          <a:p>
            <a:pPr>
              <a:buSzPct val="85000"/>
              <a:buFont typeface="Wingdings 2" charset="2"/>
              <a:buChar char=""/>
            </a:pPr>
            <a:endParaRPr lang="de-DE" dirty="0">
              <a:solidFill>
                <a:srgbClr val="262626"/>
              </a:solidFill>
            </a:endParaRPr>
          </a:p>
          <a:p>
            <a:endParaRPr lang="de-DE" dirty="0">
              <a:solidFill>
                <a:srgbClr val="262626"/>
              </a:solidFill>
            </a:endParaRPr>
          </a:p>
          <a:p>
            <a:pPr>
              <a:buSzPct val="85000"/>
              <a:buFont typeface="Wingdings 2" charset="2"/>
              <a:buChar char=""/>
            </a:pPr>
            <a:r>
              <a:rPr lang="de-DE" b="1" dirty="0">
                <a:solidFill>
                  <a:srgbClr val="262626"/>
                </a:solidFill>
                <a:latin typeface="Constantia"/>
              </a:rPr>
              <a:t>Man liest, hört und </a:t>
            </a:r>
            <a:r>
              <a:rPr lang="de-DE" b="1" u="sng" dirty="0">
                <a:solidFill>
                  <a:srgbClr val="262626"/>
                </a:solidFill>
                <a:latin typeface="Constantia"/>
              </a:rPr>
              <a:t>schreibt</a:t>
            </a:r>
            <a:r>
              <a:rPr lang="de-DE" b="1" dirty="0">
                <a:solidFill>
                  <a:srgbClr val="262626"/>
                </a:solidFill>
                <a:latin typeface="Constantia"/>
              </a:rPr>
              <a:t> Texte.</a:t>
            </a:r>
            <a:endParaRPr lang="de-DE" dirty="0">
              <a:solidFill>
                <a:srgbClr val="262626"/>
              </a:solidFill>
            </a:endParaRPr>
          </a:p>
          <a:p>
            <a:endParaRPr lang="de-DE" dirty="0">
              <a:solidFill>
                <a:srgbClr val="262626"/>
              </a:solidFill>
            </a:endParaRPr>
          </a:p>
        </p:txBody>
      </p:sp>
    </p:spTree>
    <p:extLst>
      <p:ext uri="{BB962C8B-B14F-4D97-AF65-F5344CB8AC3E}">
        <p14:creationId xmlns:p14="http://schemas.microsoft.com/office/powerpoint/2010/main" val="100034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9C73D-5AA6-4861-84BC-3D87F9E8D840}"/>
              </a:ext>
            </a:extLst>
          </p:cNvPr>
          <p:cNvSpPr>
            <a:spLocks noGrp="1"/>
          </p:cNvSpPr>
          <p:nvPr>
            <p:ph type="title"/>
          </p:nvPr>
        </p:nvSpPr>
        <p:spPr/>
        <p:txBody>
          <a:bodyPr/>
          <a:lstStyle/>
          <a:p>
            <a:r>
              <a:rPr lang="de-DE" dirty="0"/>
              <a:t>Aus dem Französischunterricht</a:t>
            </a:r>
          </a:p>
        </p:txBody>
      </p:sp>
      <p:graphicFrame>
        <p:nvGraphicFramePr>
          <p:cNvPr id="5" name="Inhaltsplatzhalter 2">
            <a:extLst>
              <a:ext uri="{FF2B5EF4-FFF2-40B4-BE49-F238E27FC236}">
                <a16:creationId xmlns:a16="http://schemas.microsoft.com/office/drawing/2014/main" id="{CB208D08-E4B3-4847-A13A-B0A03716DFB1}"/>
              </a:ext>
            </a:extLst>
          </p:cNvPr>
          <p:cNvGraphicFramePr>
            <a:graphicFrameLocks noGrp="1"/>
          </p:cNvGraphicFramePr>
          <p:nvPr>
            <p:ph idx="1"/>
            <p:extLst>
              <p:ext uri="{D42A27DB-BD31-4B8C-83A1-F6EECF244321}">
                <p14:modId xmlns:p14="http://schemas.microsoft.com/office/powerpoint/2010/main" val="119863287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80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A83CA-A46A-452F-87B9-FE888FF4E8C9}"/>
              </a:ext>
            </a:extLst>
          </p:cNvPr>
          <p:cNvSpPr>
            <a:spLocks noGrp="1"/>
          </p:cNvSpPr>
          <p:nvPr>
            <p:ph type="title"/>
          </p:nvPr>
        </p:nvSpPr>
        <p:spPr>
          <a:xfrm>
            <a:off x="1295402" y="982132"/>
            <a:ext cx="9601196" cy="1303867"/>
          </a:xfrm>
        </p:spPr>
        <p:txBody>
          <a:bodyPr>
            <a:normAutofit/>
          </a:bodyPr>
          <a:lstStyle/>
          <a:p>
            <a:r>
              <a:rPr lang="de-DE"/>
              <a:t>Lateinunterricht</a:t>
            </a:r>
          </a:p>
        </p:txBody>
      </p:sp>
      <p:sp>
        <p:nvSpPr>
          <p:cNvPr id="3" name="Inhaltsplatzhalter 2">
            <a:extLst>
              <a:ext uri="{FF2B5EF4-FFF2-40B4-BE49-F238E27FC236}">
                <a16:creationId xmlns:a16="http://schemas.microsoft.com/office/drawing/2014/main" id="{A53BF92C-36E8-4C62-BAC1-6CA81BF45EEA}"/>
              </a:ext>
            </a:extLst>
          </p:cNvPr>
          <p:cNvSpPr>
            <a:spLocks noGrp="1"/>
          </p:cNvSpPr>
          <p:nvPr>
            <p:ph idx="1"/>
          </p:nvPr>
        </p:nvSpPr>
        <p:spPr>
          <a:xfrm>
            <a:off x="1295402" y="2556932"/>
            <a:ext cx="6256866" cy="3318936"/>
          </a:xfrm>
        </p:spPr>
        <p:txBody>
          <a:bodyPr>
            <a:normAutofit/>
          </a:bodyPr>
          <a:lstStyle/>
          <a:p>
            <a:pPr>
              <a:buSzPct val="85000"/>
              <a:buFont typeface="Wingdings 2" charset="2"/>
              <a:buChar char=""/>
            </a:pPr>
            <a:r>
              <a:rPr lang="de-DE" sz="2200" b="1" dirty="0">
                <a:latin typeface="Constantia"/>
              </a:rPr>
              <a:t>Die Unterrichtssprache ist deutsch.</a:t>
            </a:r>
            <a:endParaRPr lang="de-DE" sz="2200" dirty="0"/>
          </a:p>
          <a:p>
            <a:pPr>
              <a:buSzPct val="85000"/>
              <a:buFont typeface="Wingdings 2" charset="2"/>
              <a:buChar char=""/>
            </a:pPr>
            <a:r>
              <a:rPr lang="de-DE" sz="2200" b="1" dirty="0">
                <a:latin typeface="Constantia"/>
              </a:rPr>
              <a:t>Die lateinischen Texte werden laut gelesen. </a:t>
            </a:r>
          </a:p>
          <a:p>
            <a:pPr marL="0" indent="0">
              <a:buSzPct val="85000"/>
              <a:buNone/>
            </a:pPr>
            <a:r>
              <a:rPr lang="de-DE" sz="2200" i="1" dirty="0">
                <a:latin typeface="Constantia"/>
              </a:rPr>
              <a:t>(Das ist gar nicht so schwer, weil vieles so ausgesprochen wird, wie es geschrieben wird.)</a:t>
            </a:r>
          </a:p>
          <a:p>
            <a:pPr>
              <a:buSzPct val="85000"/>
              <a:buFont typeface="Wingdings 2" charset="2"/>
              <a:buChar char=""/>
            </a:pPr>
            <a:r>
              <a:rPr lang="de-DE" sz="2200" b="1" dirty="0">
                <a:latin typeface="Constantia"/>
              </a:rPr>
              <a:t>Man liest und </a:t>
            </a:r>
            <a:r>
              <a:rPr lang="de-DE" sz="2200" b="1" u="sng" dirty="0">
                <a:latin typeface="Constantia"/>
              </a:rPr>
              <a:t>übersetzt</a:t>
            </a:r>
            <a:r>
              <a:rPr lang="de-DE" sz="2200" b="1" dirty="0">
                <a:latin typeface="Constantia"/>
              </a:rPr>
              <a:t> Texte.</a:t>
            </a:r>
            <a:endParaRPr lang="de-DE" sz="2200" dirty="0"/>
          </a:p>
          <a:p>
            <a:pPr marL="0" indent="0">
              <a:buNone/>
            </a:pPr>
            <a:r>
              <a:rPr lang="de-DE" sz="2200" i="1" dirty="0" err="1">
                <a:latin typeface="Constantia"/>
              </a:rPr>
              <a:t>Cunctae</a:t>
            </a:r>
            <a:r>
              <a:rPr lang="de-DE" sz="2200" i="1" dirty="0">
                <a:latin typeface="Constantia"/>
              </a:rPr>
              <a:t> </a:t>
            </a:r>
            <a:r>
              <a:rPr lang="de-DE" sz="2200" i="1" dirty="0" err="1">
                <a:latin typeface="Constantia"/>
              </a:rPr>
              <a:t>aves</a:t>
            </a:r>
            <a:r>
              <a:rPr lang="de-DE" sz="2200" i="1" dirty="0">
                <a:latin typeface="Constantia"/>
              </a:rPr>
              <a:t> </a:t>
            </a:r>
            <a:r>
              <a:rPr lang="de-DE" sz="2200" i="1" dirty="0" err="1">
                <a:latin typeface="Constantia"/>
              </a:rPr>
              <a:t>nunc</a:t>
            </a:r>
            <a:r>
              <a:rPr lang="de-DE" sz="2200" i="1" dirty="0">
                <a:latin typeface="Constantia"/>
              </a:rPr>
              <a:t> </a:t>
            </a:r>
            <a:r>
              <a:rPr lang="de-DE" sz="2200" i="1" dirty="0" err="1">
                <a:latin typeface="Constantia"/>
              </a:rPr>
              <a:t>adsunt</a:t>
            </a:r>
            <a:r>
              <a:rPr lang="de-DE" sz="2200" i="1" dirty="0">
                <a:latin typeface="Constantia"/>
              </a:rPr>
              <a:t>…</a:t>
            </a:r>
          </a:p>
          <a:p>
            <a:pPr marL="0" indent="0">
              <a:buNone/>
            </a:pPr>
            <a:r>
              <a:rPr lang="de-DE" sz="2200" i="1" dirty="0">
                <a:latin typeface="Constantia"/>
              </a:rPr>
              <a:t>Alle Vögel sind schon da…</a:t>
            </a:r>
            <a:endParaRPr lang="de-DE" sz="2200" dirty="0"/>
          </a:p>
          <a:p>
            <a:pPr marL="0" indent="0">
              <a:buNone/>
            </a:pPr>
            <a:endParaRPr lang="de-DE" sz="2200" dirty="0"/>
          </a:p>
        </p:txBody>
      </p:sp>
      <p:pic>
        <p:nvPicPr>
          <p:cNvPr id="4" name="Picture 12">
            <a:extLst>
              <a:ext uri="{FF2B5EF4-FFF2-40B4-BE49-F238E27FC236}">
                <a16:creationId xmlns:a16="http://schemas.microsoft.com/office/drawing/2014/main" id="{8EFF50A0-9AA2-4368-85FF-598603EB3095}"/>
              </a:ext>
            </a:extLst>
          </p:cNvPr>
          <p:cNvPicPr/>
          <p:nvPr/>
        </p:nvPicPr>
        <p:blipFill rotWithShape="1">
          <a:blip r:embed="rId3"/>
          <a:srcRect r="3961" b="3"/>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03672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9C73D-5AA6-4861-84BC-3D87F9E8D840}"/>
              </a:ext>
            </a:extLst>
          </p:cNvPr>
          <p:cNvSpPr>
            <a:spLocks noGrp="1"/>
          </p:cNvSpPr>
          <p:nvPr>
            <p:ph type="title"/>
          </p:nvPr>
        </p:nvSpPr>
        <p:spPr/>
        <p:txBody>
          <a:bodyPr/>
          <a:lstStyle/>
          <a:p>
            <a:r>
              <a:rPr lang="de-DE" dirty="0"/>
              <a:t>Aus dem Lateinunterricht</a:t>
            </a:r>
          </a:p>
        </p:txBody>
      </p:sp>
      <p:graphicFrame>
        <p:nvGraphicFramePr>
          <p:cNvPr id="5" name="Inhaltsplatzhalter 2">
            <a:extLst>
              <a:ext uri="{FF2B5EF4-FFF2-40B4-BE49-F238E27FC236}">
                <a16:creationId xmlns:a16="http://schemas.microsoft.com/office/drawing/2014/main" id="{CB208D08-E4B3-4847-A13A-B0A03716DFB1}"/>
              </a:ext>
            </a:extLst>
          </p:cNvPr>
          <p:cNvGraphicFramePr>
            <a:graphicFrameLocks noGrp="1"/>
          </p:cNvGraphicFramePr>
          <p:nvPr>
            <p:ph idx="1"/>
            <p:extLst>
              <p:ext uri="{D42A27DB-BD31-4B8C-83A1-F6EECF244321}">
                <p14:modId xmlns:p14="http://schemas.microsoft.com/office/powerpoint/2010/main" val="3637555274"/>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38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94DE-A103-422A-8040-A946DEB3A26F}"/>
              </a:ext>
            </a:extLst>
          </p:cNvPr>
          <p:cNvSpPr>
            <a:spLocks noGrp="1"/>
          </p:cNvSpPr>
          <p:nvPr>
            <p:ph type="title"/>
          </p:nvPr>
        </p:nvSpPr>
        <p:spPr>
          <a:xfrm>
            <a:off x="1295402" y="982132"/>
            <a:ext cx="9601196" cy="1134903"/>
          </a:xfrm>
        </p:spPr>
        <p:txBody>
          <a:bodyPr>
            <a:normAutofit/>
          </a:bodyPr>
          <a:lstStyle/>
          <a:p>
            <a:r>
              <a:rPr lang="de-DE" dirty="0"/>
              <a:t>Lebendige Antike</a:t>
            </a:r>
          </a:p>
        </p:txBody>
      </p:sp>
      <p:sp>
        <p:nvSpPr>
          <p:cNvPr id="3" name="Inhaltsplatzhalter 2">
            <a:extLst>
              <a:ext uri="{FF2B5EF4-FFF2-40B4-BE49-F238E27FC236}">
                <a16:creationId xmlns:a16="http://schemas.microsoft.com/office/drawing/2014/main" id="{B58637CC-CEF4-4FBB-A466-E2ADD3E0143C}"/>
              </a:ext>
            </a:extLst>
          </p:cNvPr>
          <p:cNvSpPr>
            <a:spLocks noGrp="1"/>
          </p:cNvSpPr>
          <p:nvPr>
            <p:ph idx="1"/>
          </p:nvPr>
        </p:nvSpPr>
        <p:spPr>
          <a:xfrm>
            <a:off x="1295402" y="2556932"/>
            <a:ext cx="6393178" cy="3600028"/>
          </a:xfrm>
        </p:spPr>
        <p:txBody>
          <a:bodyPr>
            <a:normAutofit fontScale="25000" lnSpcReduction="20000"/>
          </a:bodyPr>
          <a:lstStyle/>
          <a:p>
            <a:pPr marL="0" indent="0">
              <a:lnSpc>
                <a:spcPct val="90000"/>
              </a:lnSpc>
              <a:buNone/>
            </a:pPr>
            <a:r>
              <a:rPr lang="de-DE" sz="5600" b="1" dirty="0"/>
              <a:t>Um einen lateinischen Text verstehen zu können und auch übersetzen zu können, beschäftigt sich der Lateinunterricht zum Beispiel mit</a:t>
            </a:r>
          </a:p>
          <a:p>
            <a:pPr>
              <a:lnSpc>
                <a:spcPct val="90000"/>
              </a:lnSpc>
            </a:pPr>
            <a:r>
              <a:rPr lang="de-DE" sz="5600" b="1" dirty="0"/>
              <a:t>dem Alltagsleben der Römer. wie es zum Beispiel zu Hause bei den Römern zur Vorbereitung eines Festes abläuft.</a:t>
            </a:r>
          </a:p>
          <a:p>
            <a:pPr>
              <a:lnSpc>
                <a:spcPct val="90000"/>
              </a:lnSpc>
            </a:pPr>
            <a:r>
              <a:rPr lang="de-DE" sz="5600" b="1" dirty="0"/>
              <a:t>der Technik der römischen Bauten – wie Caesar eine Brücke über den Rhein bauen ließ.</a:t>
            </a:r>
          </a:p>
          <a:p>
            <a:pPr>
              <a:lnSpc>
                <a:spcPct val="90000"/>
              </a:lnSpc>
            </a:pPr>
            <a:r>
              <a:rPr lang="de-DE" sz="5600" b="1" dirty="0"/>
              <a:t>Sagen der Römer – was passierte bei Romulus und Remus tatsächlich?</a:t>
            </a:r>
          </a:p>
          <a:p>
            <a:pPr>
              <a:lnSpc>
                <a:spcPct val="90000"/>
              </a:lnSpc>
            </a:pPr>
            <a:r>
              <a:rPr lang="de-DE" sz="5600" b="1" dirty="0"/>
              <a:t>Mythen – auf welchen Mythos geht unser Europa zurück?</a:t>
            </a:r>
          </a:p>
          <a:p>
            <a:pPr>
              <a:lnSpc>
                <a:spcPct val="90000"/>
              </a:lnSpc>
            </a:pPr>
            <a:r>
              <a:rPr lang="de-DE" sz="5600" b="1" dirty="0"/>
              <a:t>und der Geschichte des Römischen Reiches. Geschichte – Ging Hannibal tatsächlich mit den Elefanten über die Alpen?</a:t>
            </a:r>
          </a:p>
          <a:p>
            <a:pPr>
              <a:lnSpc>
                <a:spcPct val="90000"/>
              </a:lnSpc>
            </a:pPr>
            <a:endParaRPr lang="de-DE" sz="5600" b="1" dirty="0"/>
          </a:p>
          <a:p>
            <a:pPr>
              <a:lnSpc>
                <a:spcPct val="90000"/>
              </a:lnSpc>
            </a:pPr>
            <a:r>
              <a:rPr lang="de-DE" sz="5600" b="1" dirty="0"/>
              <a:t>Wir „überbrücken“ dabei über 2000 Jahre – Beispiel für die Modernität der Antike.</a:t>
            </a:r>
          </a:p>
          <a:p>
            <a:pPr marL="0" indent="0">
              <a:lnSpc>
                <a:spcPct val="90000"/>
              </a:lnSpc>
              <a:buNone/>
            </a:pPr>
            <a:r>
              <a:rPr lang="de-DE" sz="5600" b="1" dirty="0"/>
              <a:t>Es handelt sich um ein Fußbodenmosaik mit den „Bikini“-Mädchen, das in einer römischen Villa auf Sizilien ausgegraben wurde.</a:t>
            </a:r>
          </a:p>
          <a:p>
            <a:pPr>
              <a:lnSpc>
                <a:spcPct val="90000"/>
              </a:lnSpc>
            </a:pPr>
            <a:endParaRPr lang="de-DE" sz="1000" dirty="0"/>
          </a:p>
        </p:txBody>
      </p:sp>
      <p:pic>
        <p:nvPicPr>
          <p:cNvPr id="4" name="Picture 6">
            <a:extLst>
              <a:ext uri="{FF2B5EF4-FFF2-40B4-BE49-F238E27FC236}">
                <a16:creationId xmlns:a16="http://schemas.microsoft.com/office/drawing/2014/main" id="{09F7CE4D-4E58-4EB0-9C42-070E948A3CB0}"/>
              </a:ext>
            </a:extLst>
          </p:cNvPr>
          <p:cNvPicPr/>
          <p:nvPr/>
        </p:nvPicPr>
        <p:blipFill rotWithShape="1">
          <a:blip r:embed="rId3"/>
          <a:srcRect r="29279" b="1"/>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4461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64DD56-53A8-4467-85EA-582ABC7FD60A}"/>
              </a:ext>
            </a:extLst>
          </p:cNvPr>
          <p:cNvSpPr>
            <a:spLocks noGrp="1"/>
          </p:cNvSpPr>
          <p:nvPr>
            <p:ph type="title"/>
          </p:nvPr>
        </p:nvSpPr>
        <p:spPr/>
        <p:txBody>
          <a:bodyPr/>
          <a:lstStyle/>
          <a:p>
            <a:r>
              <a:rPr lang="de-DE" dirty="0"/>
              <a:t>Informationen zu Französisch und Latein </a:t>
            </a:r>
          </a:p>
        </p:txBody>
      </p:sp>
      <p:sp>
        <p:nvSpPr>
          <p:cNvPr id="3" name="Inhaltsplatzhalter 2">
            <a:extLst>
              <a:ext uri="{FF2B5EF4-FFF2-40B4-BE49-F238E27FC236}">
                <a16:creationId xmlns:a16="http://schemas.microsoft.com/office/drawing/2014/main" id="{04D06AC3-9BE8-4FA0-B319-EA1D5C97B61E}"/>
              </a:ext>
            </a:extLst>
          </p:cNvPr>
          <p:cNvSpPr>
            <a:spLocks noGrp="1"/>
          </p:cNvSpPr>
          <p:nvPr>
            <p:ph idx="1"/>
          </p:nvPr>
        </p:nvSpPr>
        <p:spPr/>
        <p:txBody>
          <a:bodyPr/>
          <a:lstStyle/>
          <a:p>
            <a:pPr marL="0" indent="0">
              <a:buNone/>
            </a:pPr>
            <a:r>
              <a:rPr lang="de-DE" dirty="0"/>
              <a:t>I. Einstieg: Wer kennt nicht Asterix und Obelix?</a:t>
            </a:r>
          </a:p>
          <a:p>
            <a:pPr marL="0" indent="0">
              <a:buNone/>
            </a:pPr>
            <a:r>
              <a:rPr lang="de-DE" dirty="0"/>
              <a:t>II. Vorgaben der Ausbildungsordnung der Sekundarstufe I/II</a:t>
            </a:r>
          </a:p>
          <a:p>
            <a:pPr marL="0" indent="0">
              <a:buNone/>
            </a:pPr>
            <a:r>
              <a:rPr lang="de-DE" dirty="0"/>
              <a:t>III. Anbindung an den Sprachenunterricht in der Erprobungsstufe </a:t>
            </a:r>
          </a:p>
          <a:p>
            <a:pPr marL="0" indent="0">
              <a:buNone/>
            </a:pPr>
            <a:r>
              <a:rPr lang="de-DE" dirty="0"/>
              <a:t>IV. Latein – „Mutter Latein“ und ihre Töchter – Latein heute noch aktuell</a:t>
            </a:r>
          </a:p>
          <a:p>
            <a:pPr marL="0" indent="0">
              <a:buNone/>
            </a:pPr>
            <a:r>
              <a:rPr lang="de-DE" dirty="0"/>
              <a:t>V. Französisch – gute Gründe für Französisch</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7250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64617-1333-4FE6-B5CC-1A068370E983}"/>
              </a:ext>
            </a:extLst>
          </p:cNvPr>
          <p:cNvSpPr>
            <a:spLocks noGrp="1"/>
          </p:cNvSpPr>
          <p:nvPr>
            <p:ph type="title"/>
          </p:nvPr>
        </p:nvSpPr>
        <p:spPr/>
        <p:txBody>
          <a:bodyPr>
            <a:normAutofit fontScale="90000"/>
          </a:bodyPr>
          <a:lstStyle/>
          <a:p>
            <a:r>
              <a:rPr lang="de-DE" dirty="0"/>
              <a:t>Ist Latein schwerer als Französisch oder umgekehrt?</a:t>
            </a:r>
          </a:p>
        </p:txBody>
      </p:sp>
      <p:sp>
        <p:nvSpPr>
          <p:cNvPr id="3" name="Inhaltsplatzhalter 2">
            <a:extLst>
              <a:ext uri="{FF2B5EF4-FFF2-40B4-BE49-F238E27FC236}">
                <a16:creationId xmlns:a16="http://schemas.microsoft.com/office/drawing/2014/main" id="{B3FC3EC4-5A82-4660-96F2-E9277D9E6C5C}"/>
              </a:ext>
            </a:extLst>
          </p:cNvPr>
          <p:cNvSpPr>
            <a:spLocks noGrp="1"/>
          </p:cNvSpPr>
          <p:nvPr>
            <p:ph idx="1"/>
          </p:nvPr>
        </p:nvSpPr>
        <p:spPr/>
        <p:txBody>
          <a:bodyPr>
            <a:normAutofit fontScale="92500" lnSpcReduction="10000"/>
          </a:bodyPr>
          <a:lstStyle/>
          <a:p>
            <a:pPr marL="0" indent="0">
              <a:buNone/>
            </a:pPr>
            <a:r>
              <a:rPr lang="de-DE" dirty="0"/>
              <a:t>Nichts ist leichter oder schwerer, alles ist machbar, wenn man ein paar Dinge beachtet: </a:t>
            </a:r>
          </a:p>
          <a:p>
            <a:pPr marL="0" indent="0">
              <a:buNone/>
            </a:pPr>
            <a:r>
              <a:rPr lang="de-DE" dirty="0"/>
              <a:t>Du musst regelmäßig deine Aufgaben machen und die Vokabeln lernen – in beiden Sprachen. </a:t>
            </a:r>
          </a:p>
          <a:p>
            <a:pPr marL="0" indent="0">
              <a:buNone/>
            </a:pPr>
            <a:r>
              <a:rPr lang="de-DE" dirty="0"/>
              <a:t>Die Grammatik muss in beiden Sprachen „sitzen“, d.h. immer wieder üben und wiederholen: in Französisch musst du immer wieder selbstständig Sätze bilden, in Latein musst du die Grammatik immer wieder „parat“ haben, um Texte übersetzen zu können. </a:t>
            </a:r>
          </a:p>
          <a:p>
            <a:pPr marL="0" indent="0">
              <a:buNone/>
            </a:pPr>
            <a:r>
              <a:rPr lang="de-DE" dirty="0"/>
              <a:t>Wichtig: Lass dich nicht von Vorerfahrungen anderer beeinflussen, sondern entscheide selbst!</a:t>
            </a:r>
          </a:p>
          <a:p>
            <a:pPr marL="0" indent="0">
              <a:buNone/>
            </a:pPr>
            <a:endParaRPr lang="de-DE" dirty="0"/>
          </a:p>
        </p:txBody>
      </p:sp>
    </p:spTree>
    <p:extLst>
      <p:ext uri="{BB962C8B-B14F-4D97-AF65-F5344CB8AC3E}">
        <p14:creationId xmlns:p14="http://schemas.microsoft.com/office/powerpoint/2010/main" val="335460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3E3D9-F3AC-4DA9-9FA7-BB02F00E5EC9}"/>
              </a:ext>
            </a:extLst>
          </p:cNvPr>
          <p:cNvSpPr>
            <a:spLocks noGrp="1"/>
          </p:cNvSpPr>
          <p:nvPr>
            <p:ph type="title"/>
          </p:nvPr>
        </p:nvSpPr>
        <p:spPr/>
        <p:txBody>
          <a:bodyPr/>
          <a:lstStyle/>
          <a:p>
            <a:r>
              <a:rPr lang="de-DE" dirty="0"/>
              <a:t>Was sollte ich beim Lernen beachten?</a:t>
            </a:r>
          </a:p>
        </p:txBody>
      </p:sp>
      <p:sp>
        <p:nvSpPr>
          <p:cNvPr id="3" name="Inhaltsplatzhalter 2">
            <a:extLst>
              <a:ext uri="{FF2B5EF4-FFF2-40B4-BE49-F238E27FC236}">
                <a16:creationId xmlns:a16="http://schemas.microsoft.com/office/drawing/2014/main" id="{8EF6714A-42C4-4141-B860-3A2518678633}"/>
              </a:ext>
            </a:extLst>
          </p:cNvPr>
          <p:cNvSpPr>
            <a:spLocks noGrp="1"/>
          </p:cNvSpPr>
          <p:nvPr>
            <p:ph idx="1"/>
          </p:nvPr>
        </p:nvSpPr>
        <p:spPr/>
        <p:txBody>
          <a:bodyPr>
            <a:normAutofit fontScale="62500" lnSpcReduction="20000"/>
          </a:bodyPr>
          <a:lstStyle/>
          <a:p>
            <a:pPr marL="0" indent="0">
              <a:buNone/>
            </a:pPr>
            <a:r>
              <a:rPr lang="de-DE" b="1" dirty="0"/>
              <a:t>In beiden Fächern lohnt es sich, regelmäßig zu arbeiten und zu lernen – im Unterricht und zu Hause </a:t>
            </a:r>
          </a:p>
          <a:p>
            <a:pPr marL="0" indent="0">
              <a:buNone/>
            </a:pPr>
            <a:r>
              <a:rPr lang="de-DE" b="1" dirty="0"/>
              <a:t>(Hausaufgaben erledigen, täglich Vokabeln lernen und selbstständig wiederholen)</a:t>
            </a:r>
            <a:endParaRPr lang="de-DE" dirty="0"/>
          </a:p>
          <a:p>
            <a:pPr marL="0" indent="0">
              <a:buNone/>
            </a:pPr>
            <a:endParaRPr lang="de-DE" b="1" dirty="0"/>
          </a:p>
          <a:p>
            <a:pPr marL="0" indent="0">
              <a:buNone/>
            </a:pPr>
            <a:r>
              <a:rPr lang="de-DE" b="1" dirty="0"/>
              <a:t>Es lohnt sich, wenn man sich daran gewöhnt, jeden Tag ca. 15 min Vokabeln zu lernen. </a:t>
            </a:r>
          </a:p>
          <a:p>
            <a:pPr marL="0" indent="0">
              <a:buNone/>
            </a:pPr>
            <a:endParaRPr lang="de-DE" dirty="0"/>
          </a:p>
          <a:p>
            <a:pPr marL="0" indent="0">
              <a:buNone/>
            </a:pPr>
            <a:r>
              <a:rPr lang="de-DE" b="1" dirty="0"/>
              <a:t>Die Grammatik beider Sprachen wird erlernt,</a:t>
            </a:r>
            <a:endParaRPr lang="de-DE" dirty="0"/>
          </a:p>
          <a:p>
            <a:pPr marL="0" indent="0">
              <a:buNone/>
            </a:pPr>
            <a:r>
              <a:rPr lang="de-DE" b="1" dirty="0"/>
              <a:t>um...</a:t>
            </a:r>
            <a:endParaRPr lang="de-DE" dirty="0"/>
          </a:p>
          <a:p>
            <a:pPr marL="0" indent="0">
              <a:buNone/>
            </a:pPr>
            <a:r>
              <a:rPr lang="de-DE" b="1" dirty="0"/>
              <a:t>…im Französischunterricht richtig sprechen und schreiben zu können. Auch für das Verstehen mündlicher und schriftlicher Sprache ist sie die Basis. </a:t>
            </a:r>
            <a:endParaRPr lang="de-DE" dirty="0"/>
          </a:p>
          <a:p>
            <a:pPr marL="0" indent="0">
              <a:buNone/>
            </a:pPr>
            <a:r>
              <a:rPr lang="de-DE" b="1" dirty="0"/>
              <a:t> </a:t>
            </a:r>
            <a:endParaRPr lang="de-DE" dirty="0"/>
          </a:p>
          <a:p>
            <a:pPr marL="0" indent="0">
              <a:buNone/>
            </a:pPr>
            <a:r>
              <a:rPr lang="de-DE" b="1" dirty="0"/>
              <a:t>…im Lateinunterricht einen lateinischen Text richtig erschließen und übersetzen zu können.</a:t>
            </a:r>
          </a:p>
          <a:p>
            <a:endParaRPr lang="de-DE" b="1" dirty="0"/>
          </a:p>
          <a:p>
            <a:endParaRPr lang="de-DE" dirty="0"/>
          </a:p>
          <a:p>
            <a:pPr>
              <a:lnSpc>
                <a:spcPct val="100000"/>
              </a:lnSpc>
            </a:pPr>
            <a:endParaRPr lang="de-DE" dirty="0"/>
          </a:p>
          <a:p>
            <a:endParaRPr lang="de-DE" dirty="0"/>
          </a:p>
        </p:txBody>
      </p:sp>
    </p:spTree>
    <p:extLst>
      <p:ext uri="{BB962C8B-B14F-4D97-AF65-F5344CB8AC3E}">
        <p14:creationId xmlns:p14="http://schemas.microsoft.com/office/powerpoint/2010/main" val="4011942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710325-60B2-4700-AABF-AE33BC4214AB}"/>
              </a:ext>
            </a:extLst>
          </p:cNvPr>
          <p:cNvSpPr>
            <a:spLocks noGrp="1"/>
          </p:cNvSpPr>
          <p:nvPr>
            <p:ph type="title"/>
          </p:nvPr>
        </p:nvSpPr>
        <p:spPr/>
        <p:txBody>
          <a:bodyPr/>
          <a:lstStyle/>
          <a:p>
            <a:r>
              <a:rPr lang="de-DE" dirty="0"/>
              <a:t>Gibt es noch Fragen?</a:t>
            </a:r>
          </a:p>
        </p:txBody>
      </p:sp>
      <p:sp>
        <p:nvSpPr>
          <p:cNvPr id="3" name="Inhaltsplatzhalter 2">
            <a:extLst>
              <a:ext uri="{FF2B5EF4-FFF2-40B4-BE49-F238E27FC236}">
                <a16:creationId xmlns:a16="http://schemas.microsoft.com/office/drawing/2014/main" id="{734DE275-9CFE-4B13-9840-025039EB4F72}"/>
              </a:ext>
            </a:extLst>
          </p:cNvPr>
          <p:cNvSpPr>
            <a:spLocks noGrp="1"/>
          </p:cNvSpPr>
          <p:nvPr>
            <p:ph idx="1"/>
          </p:nvPr>
        </p:nvSpPr>
        <p:spPr>
          <a:xfrm>
            <a:off x="1295401" y="2556932"/>
            <a:ext cx="9601196" cy="2956101"/>
          </a:xfrm>
        </p:spPr>
        <p:txBody>
          <a:bodyPr>
            <a:normAutofit/>
          </a:bodyPr>
          <a:lstStyle/>
          <a:p>
            <a:pPr algn="ctr">
              <a:lnSpc>
                <a:spcPct val="100000"/>
              </a:lnSpc>
              <a:buSzPct val="85000"/>
              <a:buFont typeface="Wingdings 2" charset="2"/>
              <a:buChar char=""/>
            </a:pPr>
            <a:r>
              <a:rPr lang="fr-FR" sz="2400" dirty="0">
                <a:solidFill>
                  <a:srgbClr val="DC2300"/>
                </a:solidFill>
                <a:latin typeface="Constantia"/>
              </a:rPr>
              <a:t>Quid </a:t>
            </a:r>
            <a:r>
              <a:rPr lang="fr-FR" sz="2400" dirty="0" err="1">
                <a:solidFill>
                  <a:srgbClr val="DC2300"/>
                </a:solidFill>
                <a:latin typeface="Constantia"/>
              </a:rPr>
              <a:t>sciatis</a:t>
            </a:r>
            <a:r>
              <a:rPr lang="fr-FR" sz="2400" dirty="0">
                <a:solidFill>
                  <a:srgbClr val="DC2300"/>
                </a:solidFill>
                <a:latin typeface="Constantia"/>
              </a:rPr>
              <a:t> ? </a:t>
            </a:r>
            <a:endParaRPr lang="fr-FR" dirty="0"/>
          </a:p>
          <a:p>
            <a:pPr algn="ctr">
              <a:lnSpc>
                <a:spcPct val="100000"/>
              </a:lnSpc>
              <a:buSzPct val="85000"/>
              <a:buFont typeface="Wingdings 2" charset="2"/>
              <a:buChar char=""/>
            </a:pPr>
            <a:r>
              <a:rPr lang="fr-FR" sz="2400" dirty="0">
                <a:solidFill>
                  <a:srgbClr val="DC2300"/>
                </a:solidFill>
                <a:latin typeface="Constantia"/>
              </a:rPr>
              <a:t>Encore des questions? </a:t>
            </a:r>
            <a:endParaRPr lang="fr-FR" dirty="0"/>
          </a:p>
          <a:p>
            <a:pPr algn="ctr">
              <a:lnSpc>
                <a:spcPct val="100000"/>
              </a:lnSpc>
            </a:pPr>
            <a:r>
              <a:rPr lang="fr-FR" sz="2400" dirty="0">
                <a:solidFill>
                  <a:srgbClr val="DC2300"/>
                </a:solidFill>
                <a:latin typeface="Constantia"/>
              </a:rPr>
              <a:t>Posez-les.</a:t>
            </a:r>
          </a:p>
          <a:p>
            <a:pPr marL="0" indent="0" algn="ctr">
              <a:lnSpc>
                <a:spcPct val="100000"/>
              </a:lnSpc>
              <a:buNone/>
            </a:pPr>
            <a:r>
              <a:rPr lang="fr-FR" sz="2400" dirty="0" err="1">
                <a:solidFill>
                  <a:srgbClr val="DC2300"/>
                </a:solidFill>
                <a:latin typeface="Constantia"/>
              </a:rPr>
              <a:t>Gerne</a:t>
            </a:r>
            <a:r>
              <a:rPr lang="fr-FR" sz="2400" dirty="0">
                <a:solidFill>
                  <a:srgbClr val="DC2300"/>
                </a:solidFill>
                <a:latin typeface="Constantia"/>
              </a:rPr>
              <a:t> </a:t>
            </a:r>
            <a:r>
              <a:rPr lang="fr-FR" sz="2400" dirty="0" err="1">
                <a:solidFill>
                  <a:srgbClr val="DC2300"/>
                </a:solidFill>
                <a:latin typeface="Constantia"/>
              </a:rPr>
              <a:t>helfen</a:t>
            </a:r>
            <a:r>
              <a:rPr lang="fr-FR" sz="2400" dirty="0">
                <a:solidFill>
                  <a:srgbClr val="DC2300"/>
                </a:solidFill>
                <a:latin typeface="Constantia"/>
              </a:rPr>
              <a:t> </a:t>
            </a:r>
            <a:r>
              <a:rPr lang="fr-FR" sz="2400" dirty="0" err="1">
                <a:solidFill>
                  <a:srgbClr val="DC2300"/>
                </a:solidFill>
                <a:latin typeface="Constantia"/>
              </a:rPr>
              <a:t>wir</a:t>
            </a:r>
            <a:r>
              <a:rPr lang="fr-FR" sz="2400" dirty="0">
                <a:solidFill>
                  <a:srgbClr val="DC2300"/>
                </a:solidFill>
                <a:latin typeface="Constantia"/>
              </a:rPr>
              <a:t> </a:t>
            </a:r>
            <a:r>
              <a:rPr lang="fr-FR" sz="2400" dirty="0" err="1">
                <a:solidFill>
                  <a:srgbClr val="DC2300"/>
                </a:solidFill>
                <a:latin typeface="Constantia"/>
              </a:rPr>
              <a:t>weiter</a:t>
            </a:r>
            <a:r>
              <a:rPr lang="fr-FR" sz="2400" dirty="0">
                <a:solidFill>
                  <a:srgbClr val="DC2300"/>
                </a:solidFill>
                <a:latin typeface="Constantia"/>
              </a:rPr>
              <a:t>!</a:t>
            </a:r>
          </a:p>
          <a:p>
            <a:pPr marL="0" indent="0" algn="ctr">
              <a:buNone/>
            </a:pPr>
            <a:r>
              <a:rPr lang="de-DE" sz="2400" i="1" dirty="0">
                <a:solidFill>
                  <a:srgbClr val="FF0000"/>
                </a:solidFill>
                <a:latin typeface="Aldhabi" panose="020B0604020202020204" pitchFamily="2" charset="-78"/>
                <a:cs typeface="Aldhabi" panose="020B0604020202020204" pitchFamily="2" charset="-78"/>
              </a:rPr>
              <a:t>Und denkt immer daran </a:t>
            </a:r>
            <a:r>
              <a:rPr lang="de-DE" i="1" dirty="0">
                <a:solidFill>
                  <a:srgbClr val="FF0000"/>
                </a:solidFill>
                <a:latin typeface="Aldhabi" panose="020B0604020202020204" pitchFamily="2" charset="-78"/>
                <a:cs typeface="Aldhabi" panose="020B0604020202020204" pitchFamily="2" charset="-78"/>
              </a:rPr>
              <a:t>: </a:t>
            </a:r>
            <a:r>
              <a:rPr lang="de-DE" sz="2400" i="1" dirty="0">
                <a:solidFill>
                  <a:srgbClr val="FF0000"/>
                </a:solidFill>
                <a:latin typeface="Aldhabi" panose="020B0604020202020204" pitchFamily="2" charset="-78"/>
                <a:cs typeface="Aldhabi" panose="020B0604020202020204" pitchFamily="2" charset="-78"/>
              </a:rPr>
              <a:t>wählt das, was euch selbst interessiert und wofür ihr bereit seid zu lernen und zu arbeiten!</a:t>
            </a:r>
          </a:p>
          <a:p>
            <a:pPr marL="0" indent="0" algn="ctr">
              <a:lnSpc>
                <a:spcPct val="100000"/>
              </a:lnSpc>
              <a:buNone/>
            </a:pPr>
            <a:endParaRPr lang="fr-FR" dirty="0"/>
          </a:p>
          <a:p>
            <a:endParaRPr lang="de-DE" dirty="0"/>
          </a:p>
        </p:txBody>
      </p:sp>
    </p:spTree>
    <p:extLst>
      <p:ext uri="{BB962C8B-B14F-4D97-AF65-F5344CB8AC3E}">
        <p14:creationId xmlns:p14="http://schemas.microsoft.com/office/powerpoint/2010/main" val="121203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4C6FB-2BC6-40E9-BB97-F40FC98421DA}"/>
              </a:ext>
            </a:extLst>
          </p:cNvPr>
          <p:cNvSpPr>
            <a:spLocks noGrp="1"/>
          </p:cNvSpPr>
          <p:nvPr>
            <p:ph type="title"/>
          </p:nvPr>
        </p:nvSpPr>
        <p:spPr>
          <a:xfrm>
            <a:off x="1295401" y="965888"/>
            <a:ext cx="9601196" cy="1303867"/>
          </a:xfrm>
        </p:spPr>
        <p:txBody>
          <a:bodyPr>
            <a:normAutofit fontScale="90000"/>
          </a:bodyPr>
          <a:lstStyle/>
          <a:p>
            <a:pPr lvl="0" algn="l" defTabSz="914400" eaLnBrk="0" fontAlgn="base" hangingPunct="0">
              <a:spcAft>
                <a:spcPct val="0"/>
              </a:spcAft>
            </a:pPr>
            <a:br>
              <a:rPr lang="de-DE" altLang="de-DE" sz="2200" dirty="0">
                <a:ln>
                  <a:noFill/>
                </a:ln>
                <a:solidFill>
                  <a:schemeClr val="tx1"/>
                </a:solidFill>
                <a:latin typeface="Arial" panose="020B0604020202020204" pitchFamily="34" charset="0"/>
              </a:rPr>
            </a:br>
            <a:br>
              <a:rPr lang="de-DE" altLang="de-DE" sz="2200" dirty="0">
                <a:ln>
                  <a:noFill/>
                </a:ln>
                <a:solidFill>
                  <a:schemeClr val="tx1"/>
                </a:solidFill>
                <a:latin typeface="Arial" panose="020B0604020202020204" pitchFamily="34" charset="0"/>
              </a:rPr>
            </a:br>
            <a:r>
              <a:rPr lang="de-DE" altLang="de-DE" sz="2200" dirty="0">
                <a:ln>
                  <a:noFill/>
                </a:ln>
                <a:solidFill>
                  <a:schemeClr val="tx1"/>
                </a:solidFill>
                <a:latin typeface="Arial" panose="020B0604020202020204" pitchFamily="34" charset="0"/>
              </a:rPr>
              <a:t>I. </a:t>
            </a:r>
            <a:r>
              <a:rPr lang="de-DE" altLang="de-DE" sz="2200" b="1" dirty="0">
                <a:ln>
                  <a:noFill/>
                </a:ln>
                <a:solidFill>
                  <a:schemeClr val="tx1"/>
                </a:solidFill>
              </a:rPr>
              <a:t>“Wenn ich daran denke, dass „Asterix“ in 72 Sprachen übersetzt wurde, und ich spreche nur eine einzige, da bekomme ich doch richtige Komplexe.”</a:t>
            </a:r>
            <a:br>
              <a:rPr lang="de-DE" altLang="de-DE" sz="2200" i="1" dirty="0">
                <a:ln>
                  <a:noFill/>
                </a:ln>
                <a:solidFill>
                  <a:schemeClr val="tx1"/>
                </a:solidFill>
              </a:rPr>
            </a:br>
            <a:r>
              <a:rPr lang="de-DE" altLang="de-DE" sz="2200" i="1" dirty="0">
                <a:ln>
                  <a:noFill/>
                </a:ln>
                <a:solidFill>
                  <a:schemeClr val="tx1"/>
                </a:solidFill>
              </a:rPr>
              <a:t>Albert Uderzo</a:t>
            </a:r>
            <a:r>
              <a:rPr lang="de-DE" altLang="de-DE" sz="2200" dirty="0">
                <a:ln>
                  <a:noFill/>
                </a:ln>
                <a:solidFill>
                  <a:schemeClr val="tx1"/>
                </a:solidFill>
              </a:rPr>
              <a:t> </a:t>
            </a:r>
            <a:br>
              <a:rPr lang="de-DE" altLang="de-DE" sz="2200" dirty="0">
                <a:ln>
                  <a:noFill/>
                </a:ln>
                <a:solidFill>
                  <a:schemeClr val="tx1"/>
                </a:solidFill>
                <a:latin typeface="Arial" panose="020B0604020202020204" pitchFamily="34" charset="0"/>
              </a:rPr>
            </a:br>
            <a:endParaRPr lang="de-DE" dirty="0"/>
          </a:p>
        </p:txBody>
      </p:sp>
      <p:sp>
        <p:nvSpPr>
          <p:cNvPr id="3" name="Inhaltsplatzhalter 2">
            <a:extLst>
              <a:ext uri="{FF2B5EF4-FFF2-40B4-BE49-F238E27FC236}">
                <a16:creationId xmlns:a16="http://schemas.microsoft.com/office/drawing/2014/main" id="{0A48B3BA-E072-43BC-8776-EE4736832CAC}"/>
              </a:ext>
            </a:extLst>
          </p:cNvPr>
          <p:cNvSpPr>
            <a:spLocks noGrp="1"/>
          </p:cNvSpPr>
          <p:nvPr>
            <p:ph idx="1"/>
          </p:nvPr>
        </p:nvSpPr>
        <p:spPr/>
        <p:txBody>
          <a:bodyPr>
            <a:normAutofit fontScale="92500"/>
          </a:bodyPr>
          <a:lstStyle/>
          <a:p>
            <a:pPr marL="0" indent="0">
              <a:buNone/>
            </a:pPr>
            <a:r>
              <a:rPr lang="de-DE" sz="2400" dirty="0"/>
              <a:t>Asterix und Obelix verbinden unsere beiden Sprachen – </a:t>
            </a:r>
          </a:p>
          <a:p>
            <a:pPr marL="0" indent="0">
              <a:buNone/>
            </a:pPr>
            <a:r>
              <a:rPr lang="de-DE" sz="2400" dirty="0"/>
              <a:t>so war Frankreich, das frühere Gallien, eine römische Provinz </a:t>
            </a:r>
          </a:p>
          <a:p>
            <a:pPr marL="0" indent="0">
              <a:buNone/>
            </a:pPr>
            <a:r>
              <a:rPr lang="de-DE" sz="2400" dirty="0"/>
              <a:t>und wurde nach der Eroberung durch Julius Cäsar „romanisiert“, </a:t>
            </a:r>
          </a:p>
          <a:p>
            <a:pPr marL="0" indent="0">
              <a:buNone/>
            </a:pPr>
            <a:r>
              <a:rPr lang="de-DE" sz="2400" dirty="0"/>
              <a:t>d.h. römische Lebensart, Gepflogenheiten etc. wurden von den Galliern übernommen. </a:t>
            </a:r>
          </a:p>
          <a:p>
            <a:pPr marL="0" indent="0">
              <a:buNone/>
            </a:pPr>
            <a:r>
              <a:rPr lang="de-DE" sz="2400" dirty="0"/>
              <a:t>Unsere beiden Helden schaffen es auch immer wieder, den Römern zu zeigen, dass sie doch nicht die „Herrscher über ganz Gallien“ sind und die Gallier eigenständig und selbstbewusst sind. </a:t>
            </a:r>
          </a:p>
          <a:p>
            <a:endParaRPr lang="de-DE" dirty="0"/>
          </a:p>
        </p:txBody>
      </p:sp>
    </p:spTree>
    <p:extLst>
      <p:ext uri="{BB962C8B-B14F-4D97-AF65-F5344CB8AC3E}">
        <p14:creationId xmlns:p14="http://schemas.microsoft.com/office/powerpoint/2010/main" val="132322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90A4D1-A848-4ED8-BB75-94DE4DDD268F}"/>
              </a:ext>
            </a:extLst>
          </p:cNvPr>
          <p:cNvSpPr>
            <a:spLocks noGrp="1"/>
          </p:cNvSpPr>
          <p:nvPr>
            <p:ph type="title"/>
          </p:nvPr>
        </p:nvSpPr>
        <p:spPr>
          <a:xfrm>
            <a:off x="1213106" y="982133"/>
            <a:ext cx="9601196" cy="1303867"/>
          </a:xfrm>
        </p:spPr>
        <p:txBody>
          <a:bodyPr>
            <a:normAutofit/>
          </a:bodyPr>
          <a:lstStyle/>
          <a:p>
            <a:br>
              <a:rPr lang="de-DE" sz="2400" dirty="0"/>
            </a:br>
            <a:r>
              <a:rPr lang="de-DE" sz="2400" dirty="0"/>
              <a:t>II. Vorgaben der Ausbildungsordnung der Sekundarstufe I/II</a:t>
            </a:r>
            <a:br>
              <a:rPr lang="de-DE" sz="2400" dirty="0"/>
            </a:br>
            <a:endParaRPr lang="de-DE" sz="2400" dirty="0"/>
          </a:p>
        </p:txBody>
      </p:sp>
      <p:sp>
        <p:nvSpPr>
          <p:cNvPr id="4" name="Untertitel 2">
            <a:extLst>
              <a:ext uri="{FF2B5EF4-FFF2-40B4-BE49-F238E27FC236}">
                <a16:creationId xmlns:a16="http://schemas.microsoft.com/office/drawing/2014/main" id="{1FB9C9C1-0832-4084-9BE7-ABD16816BC78}"/>
              </a:ext>
            </a:extLst>
          </p:cNvPr>
          <p:cNvSpPr>
            <a:spLocks noGrp="1"/>
          </p:cNvSpPr>
          <p:nvPr>
            <p:ph sz="half" idx="2"/>
          </p:nvPr>
        </p:nvSpPr>
        <p:spPr/>
        <p:txBody>
          <a:bodyPr>
            <a:normAutofit/>
          </a:bodyPr>
          <a:lstStyle/>
          <a:p>
            <a:r>
              <a:rPr lang="de-DE" sz="2800" dirty="0"/>
              <a:t>Das </a:t>
            </a:r>
            <a:r>
              <a:rPr lang="de-DE" sz="2800" b="1" dirty="0"/>
              <a:t>Latinum</a:t>
            </a:r>
            <a:r>
              <a:rPr lang="de-DE" sz="2800" dirty="0"/>
              <a:t> wird am Ende der Jahrgangsstufe 11 bei ausreichenden Leistungen (schriftliche </a:t>
            </a:r>
            <a:r>
              <a:rPr lang="de-DE" sz="2800" b="1" dirty="0"/>
              <a:t>und</a:t>
            </a:r>
            <a:r>
              <a:rPr lang="de-DE" sz="2800" dirty="0"/>
              <a:t> mündliche Leistung) vergeben. </a:t>
            </a:r>
          </a:p>
          <a:p>
            <a:endParaRPr lang="de-DE" sz="2800" dirty="0"/>
          </a:p>
          <a:p>
            <a:endParaRPr lang="de-DE" dirty="0"/>
          </a:p>
        </p:txBody>
      </p:sp>
      <p:sp>
        <p:nvSpPr>
          <p:cNvPr id="8" name="Inhaltsplatzhalter 7">
            <a:extLst>
              <a:ext uri="{FF2B5EF4-FFF2-40B4-BE49-F238E27FC236}">
                <a16:creationId xmlns:a16="http://schemas.microsoft.com/office/drawing/2014/main" id="{DAB4609C-63D2-4315-BAFF-9A9A918FC05A}"/>
              </a:ext>
            </a:extLst>
          </p:cNvPr>
          <p:cNvSpPr>
            <a:spLocks noGrp="1"/>
          </p:cNvSpPr>
          <p:nvPr>
            <p:ph sz="quarter" idx="4"/>
          </p:nvPr>
        </p:nvSpPr>
        <p:spPr/>
        <p:txBody>
          <a:bodyPr>
            <a:normAutofit/>
          </a:bodyPr>
          <a:lstStyle/>
          <a:p>
            <a:r>
              <a:rPr lang="de-DE" dirty="0"/>
              <a:t>In Französisch kann begleitend zum Unterricht das international anerkannte </a:t>
            </a:r>
            <a:r>
              <a:rPr lang="de-DE" b="1" dirty="0"/>
              <a:t>DELF-</a:t>
            </a:r>
            <a:r>
              <a:rPr lang="de-DE" dirty="0"/>
              <a:t>Sprachdiplom auf verschiedenen Niveau-Stufen erworben werden. (A1 bis B2). </a:t>
            </a:r>
          </a:p>
          <a:p>
            <a:endParaRPr lang="de-DE" dirty="0"/>
          </a:p>
        </p:txBody>
      </p:sp>
      <p:sp>
        <p:nvSpPr>
          <p:cNvPr id="3" name="Textplatzhalter 2">
            <a:extLst>
              <a:ext uri="{FF2B5EF4-FFF2-40B4-BE49-F238E27FC236}">
                <a16:creationId xmlns:a16="http://schemas.microsoft.com/office/drawing/2014/main" id="{574A4B43-0E3D-4765-9046-0AA56992007A}"/>
              </a:ext>
            </a:extLst>
          </p:cNvPr>
          <p:cNvSpPr>
            <a:spLocks noGrp="1"/>
          </p:cNvSpPr>
          <p:nvPr>
            <p:ph type="body" idx="1"/>
          </p:nvPr>
        </p:nvSpPr>
        <p:spPr>
          <a:xfrm>
            <a:off x="1295404" y="2742509"/>
            <a:ext cx="9601196" cy="576262"/>
          </a:xfrm>
        </p:spPr>
        <p:txBody>
          <a:bodyPr/>
          <a:lstStyle/>
          <a:p>
            <a:br>
              <a:rPr lang="de-DE" sz="2800" dirty="0"/>
            </a:br>
            <a:r>
              <a:rPr lang="de-DE" sz="2800" b="1" dirty="0"/>
              <a:t>Die zweite Fremdsprache ist verpflichtend von Klasse 7 bis 10 und Voraussetzung für das Abitur. </a:t>
            </a:r>
            <a:endParaRPr lang="de-DE" b="1" dirty="0"/>
          </a:p>
        </p:txBody>
      </p:sp>
    </p:spTree>
    <p:extLst>
      <p:ext uri="{BB962C8B-B14F-4D97-AF65-F5344CB8AC3E}">
        <p14:creationId xmlns:p14="http://schemas.microsoft.com/office/powerpoint/2010/main" val="227181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2">
            <a:extLst>
              <a:ext uri="{FF2B5EF4-FFF2-40B4-BE49-F238E27FC236}">
                <a16:creationId xmlns:a16="http://schemas.microsoft.com/office/drawing/2014/main" id="{5E4C8B97-C757-4D20-B1C1-F8BB2C9ACF09}"/>
              </a:ext>
            </a:extLst>
          </p:cNvPr>
          <p:cNvSpPr txBox="1">
            <a:spLocks/>
          </p:cNvSpPr>
          <p:nvPr/>
        </p:nvSpPr>
        <p:spPr>
          <a:xfrm>
            <a:off x="572947" y="706055"/>
            <a:ext cx="8229240" cy="569076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de-DE" dirty="0"/>
          </a:p>
        </p:txBody>
      </p:sp>
      <p:sp>
        <p:nvSpPr>
          <p:cNvPr id="3" name="Untertitel 2">
            <a:extLst>
              <a:ext uri="{FF2B5EF4-FFF2-40B4-BE49-F238E27FC236}">
                <a16:creationId xmlns:a16="http://schemas.microsoft.com/office/drawing/2014/main" id="{C13A9695-36AC-493C-91D7-B41CF6339187}"/>
              </a:ext>
            </a:extLst>
          </p:cNvPr>
          <p:cNvSpPr txBox="1">
            <a:spLocks/>
          </p:cNvSpPr>
          <p:nvPr/>
        </p:nvSpPr>
        <p:spPr>
          <a:xfrm>
            <a:off x="725347" y="858455"/>
            <a:ext cx="8229240" cy="569076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de-DE" b="1" dirty="0">
              <a:solidFill>
                <a:srgbClr val="000000"/>
              </a:solidFill>
              <a:latin typeface="Constantia"/>
            </a:endParaRPr>
          </a:p>
          <a:p>
            <a:endParaRPr lang="de-DE" sz="2400" b="1" dirty="0">
              <a:solidFill>
                <a:srgbClr val="000000"/>
              </a:solidFill>
              <a:latin typeface="Constantia"/>
            </a:endParaRPr>
          </a:p>
          <a:p>
            <a:endParaRPr lang="de-DE" b="1" dirty="0">
              <a:solidFill>
                <a:srgbClr val="000000"/>
              </a:solidFill>
              <a:latin typeface="Constantia"/>
            </a:endParaRPr>
          </a:p>
          <a:p>
            <a:pPr marL="457200" lvl="1" indent="0">
              <a:buNone/>
            </a:pPr>
            <a:endParaRPr lang="de-DE" sz="2400" b="1" dirty="0">
              <a:solidFill>
                <a:srgbClr val="000000"/>
              </a:solidFill>
              <a:latin typeface="Constantia"/>
            </a:endParaRPr>
          </a:p>
          <a:p>
            <a:endParaRPr lang="de-DE" b="1" dirty="0">
              <a:solidFill>
                <a:srgbClr val="000000"/>
              </a:solidFill>
              <a:latin typeface="Constantia"/>
            </a:endParaRPr>
          </a:p>
          <a:p>
            <a:endParaRPr lang="de-DE" b="1" dirty="0">
              <a:solidFill>
                <a:srgbClr val="000000"/>
              </a:solidFill>
              <a:latin typeface="Constantia"/>
            </a:endParaRPr>
          </a:p>
        </p:txBody>
      </p:sp>
      <p:sp>
        <p:nvSpPr>
          <p:cNvPr id="4" name="Titel 3">
            <a:extLst>
              <a:ext uri="{FF2B5EF4-FFF2-40B4-BE49-F238E27FC236}">
                <a16:creationId xmlns:a16="http://schemas.microsoft.com/office/drawing/2014/main" id="{C383DCD5-9112-41D5-A8FB-85392671C31C}"/>
              </a:ext>
            </a:extLst>
          </p:cNvPr>
          <p:cNvSpPr>
            <a:spLocks noGrp="1"/>
          </p:cNvSpPr>
          <p:nvPr>
            <p:ph type="title"/>
          </p:nvPr>
        </p:nvSpPr>
        <p:spPr>
          <a:xfrm>
            <a:off x="1295402" y="982133"/>
            <a:ext cx="9601196" cy="1238554"/>
          </a:xfrm>
        </p:spPr>
        <p:txBody>
          <a:bodyPr>
            <a:normAutofit fontScale="90000"/>
          </a:bodyPr>
          <a:lstStyle/>
          <a:p>
            <a:r>
              <a:rPr lang="de-DE" dirty="0"/>
              <a:t>III. Anbindung an den Englischunterricht in der Erprobungsstufe</a:t>
            </a:r>
          </a:p>
        </p:txBody>
      </p:sp>
      <p:graphicFrame>
        <p:nvGraphicFramePr>
          <p:cNvPr id="9" name="Inhaltsplatzhalter 4">
            <a:extLst>
              <a:ext uri="{FF2B5EF4-FFF2-40B4-BE49-F238E27FC236}">
                <a16:creationId xmlns:a16="http://schemas.microsoft.com/office/drawing/2014/main" id="{7AA584FA-3F68-44A9-B650-367BEEE91CF3}"/>
              </a:ext>
            </a:extLst>
          </p:cNvPr>
          <p:cNvGraphicFramePr>
            <a:graphicFrameLocks noGrp="1"/>
          </p:cNvGraphicFramePr>
          <p:nvPr>
            <p:ph idx="1"/>
            <p:extLst>
              <p:ext uri="{D42A27DB-BD31-4B8C-83A1-F6EECF244321}">
                <p14:modId xmlns:p14="http://schemas.microsoft.com/office/powerpoint/2010/main" val="3043791296"/>
              </p:ext>
            </p:extLst>
          </p:nvPr>
        </p:nvGraphicFramePr>
        <p:xfrm>
          <a:off x="959498" y="2587447"/>
          <a:ext cx="9742713" cy="344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42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a:extLst>
              <a:ext uri="{FF2B5EF4-FFF2-40B4-BE49-F238E27FC236}">
                <a16:creationId xmlns:a16="http://schemas.microsoft.com/office/drawing/2014/main" id="{9CB159A9-A978-4ED2-B5E8-B23362CF6EFD}"/>
              </a:ext>
            </a:extLst>
          </p:cNvPr>
          <p:cNvSpPr>
            <a:spLocks noGrp="1"/>
          </p:cNvSpPr>
          <p:nvPr>
            <p:ph type="title"/>
          </p:nvPr>
        </p:nvSpPr>
        <p:spPr>
          <a:xfrm>
            <a:off x="7535825" y="982132"/>
            <a:ext cx="3360772" cy="1303867"/>
          </a:xfrm>
        </p:spPr>
        <p:txBody>
          <a:bodyPr>
            <a:normAutofit/>
          </a:bodyPr>
          <a:lstStyle/>
          <a:p>
            <a:r>
              <a:rPr lang="de-DE" dirty="0"/>
              <a:t>IV. Latein</a:t>
            </a:r>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59A83B-7FE6-4842-808C-5580764024CD}"/>
              </a:ext>
            </a:extLst>
          </p:cNvPr>
          <p:cNvPicPr/>
          <p:nvPr/>
        </p:nvPicPr>
        <p:blipFill rotWithShape="1">
          <a:blip r:embed="rId5"/>
          <a:srcRect b="2534"/>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nhaltsplatzhalter 2">
            <a:extLst>
              <a:ext uri="{FF2B5EF4-FFF2-40B4-BE49-F238E27FC236}">
                <a16:creationId xmlns:a16="http://schemas.microsoft.com/office/drawing/2014/main" id="{DE4EE536-E405-480F-8159-619FF66EE4C4}"/>
              </a:ext>
            </a:extLst>
          </p:cNvPr>
          <p:cNvSpPr>
            <a:spLocks noGrp="1"/>
          </p:cNvSpPr>
          <p:nvPr>
            <p:ph idx="1"/>
          </p:nvPr>
        </p:nvSpPr>
        <p:spPr>
          <a:xfrm>
            <a:off x="7535824" y="2556932"/>
            <a:ext cx="3360771" cy="3318936"/>
          </a:xfrm>
        </p:spPr>
        <p:txBody>
          <a:bodyPr>
            <a:normAutofit/>
          </a:bodyPr>
          <a:lstStyle/>
          <a:p>
            <a:pPr>
              <a:lnSpc>
                <a:spcPct val="90000"/>
              </a:lnSpc>
              <a:buSzPct val="85000"/>
              <a:buFont typeface="Wingdings 2" charset="2"/>
              <a:buChar char=""/>
            </a:pPr>
            <a:r>
              <a:rPr lang="de-DE" b="1" dirty="0">
                <a:latin typeface="Constantia"/>
              </a:rPr>
              <a:t>Kulturelle Bedeutung</a:t>
            </a:r>
            <a:endParaRPr lang="de-DE" dirty="0"/>
          </a:p>
          <a:p>
            <a:pPr>
              <a:lnSpc>
                <a:spcPct val="90000"/>
              </a:lnSpc>
            </a:pPr>
            <a:endParaRPr lang="de-DE" dirty="0"/>
          </a:p>
          <a:p>
            <a:pPr>
              <a:lnSpc>
                <a:spcPct val="90000"/>
              </a:lnSpc>
              <a:buSzPct val="85000"/>
              <a:buFont typeface="Wingdings 2" charset="2"/>
              <a:buChar char=""/>
            </a:pPr>
            <a:r>
              <a:rPr lang="de-DE" b="1" dirty="0">
                <a:latin typeface="Constantia"/>
              </a:rPr>
              <a:t>„lebendige“ Sprache </a:t>
            </a:r>
            <a:endParaRPr lang="de-DE" dirty="0"/>
          </a:p>
          <a:p>
            <a:pPr>
              <a:lnSpc>
                <a:spcPct val="90000"/>
              </a:lnSpc>
            </a:pPr>
            <a:endParaRPr lang="de-DE" dirty="0"/>
          </a:p>
          <a:p>
            <a:pPr>
              <a:lnSpc>
                <a:spcPct val="90000"/>
              </a:lnSpc>
              <a:buSzPct val="85000"/>
              <a:buFont typeface="Wingdings 2" charset="2"/>
              <a:buChar char=""/>
            </a:pPr>
            <a:r>
              <a:rPr lang="de-DE" b="1" dirty="0">
                <a:latin typeface="Constantia"/>
              </a:rPr>
              <a:t> Knobeln  </a:t>
            </a:r>
          </a:p>
          <a:p>
            <a:pPr marL="0" indent="0">
              <a:lnSpc>
                <a:spcPct val="90000"/>
              </a:lnSpc>
              <a:buSzPct val="85000"/>
              <a:buNone/>
            </a:pPr>
            <a:r>
              <a:rPr lang="de-DE" b="1" dirty="0">
                <a:latin typeface="AR BLANCA" panose="02000000000000000000" pitchFamily="2" charset="0"/>
              </a:rPr>
              <a:t>Errare humanum </a:t>
            </a:r>
            <a:r>
              <a:rPr lang="de-DE" b="1" dirty="0" err="1">
                <a:latin typeface="AR BLANCA" panose="02000000000000000000" pitchFamily="2" charset="0"/>
              </a:rPr>
              <a:t>est</a:t>
            </a:r>
            <a:r>
              <a:rPr lang="de-DE" b="1" dirty="0">
                <a:latin typeface="AR BLANCA" panose="02000000000000000000" pitchFamily="2" charset="0"/>
              </a:rPr>
              <a:t>! </a:t>
            </a:r>
            <a:endParaRPr lang="de-DE" dirty="0">
              <a:latin typeface="AR BLANCA" panose="02000000000000000000" pitchFamily="2" charset="0"/>
            </a:endParaRPr>
          </a:p>
          <a:p>
            <a:pPr>
              <a:lnSpc>
                <a:spcPct val="90000"/>
              </a:lnSpc>
            </a:pPr>
            <a:endParaRPr lang="de-DE" dirty="0"/>
          </a:p>
        </p:txBody>
      </p:sp>
    </p:spTree>
    <p:extLst>
      <p:ext uri="{BB962C8B-B14F-4D97-AF65-F5344CB8AC3E}">
        <p14:creationId xmlns:p14="http://schemas.microsoft.com/office/powerpoint/2010/main" val="194577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76FB-597E-47AD-8416-87862AFD25B2}"/>
              </a:ext>
            </a:extLst>
          </p:cNvPr>
          <p:cNvSpPr>
            <a:spLocks noGrp="1"/>
          </p:cNvSpPr>
          <p:nvPr>
            <p:ph type="title"/>
          </p:nvPr>
        </p:nvSpPr>
        <p:spPr/>
        <p:txBody>
          <a:bodyPr>
            <a:normAutofit fontScale="90000"/>
          </a:bodyPr>
          <a:lstStyle/>
          <a:p>
            <a:r>
              <a:rPr lang="de-DE" dirty="0"/>
              <a:t>„Mutter Latein“ und ihre Töchter – auch heute noch aktuell</a:t>
            </a:r>
          </a:p>
        </p:txBody>
      </p:sp>
      <p:sp>
        <p:nvSpPr>
          <p:cNvPr id="3" name="Inhaltsplatzhalter 2">
            <a:extLst>
              <a:ext uri="{FF2B5EF4-FFF2-40B4-BE49-F238E27FC236}">
                <a16:creationId xmlns:a16="http://schemas.microsoft.com/office/drawing/2014/main" id="{0332E0D8-19B3-49A8-BA2D-65B4A6506400}"/>
              </a:ext>
            </a:extLst>
          </p:cNvPr>
          <p:cNvSpPr>
            <a:spLocks noGrp="1"/>
          </p:cNvSpPr>
          <p:nvPr>
            <p:ph idx="1"/>
          </p:nvPr>
        </p:nvSpPr>
        <p:spPr/>
        <p:txBody>
          <a:bodyPr>
            <a:normAutofit fontScale="62500" lnSpcReduction="20000"/>
          </a:bodyPr>
          <a:lstStyle/>
          <a:p>
            <a:pPr marL="0" indent="0">
              <a:buNone/>
            </a:pPr>
            <a:r>
              <a:rPr lang="de-DE" sz="3200" b="1" dirty="0"/>
              <a:t>Das Lateinische ist eine Sprache, die in den modernen Fremdsprachen und in Fremdwörtern bei uns weiterlebt. </a:t>
            </a:r>
            <a:endParaRPr lang="de-DE" sz="3200" dirty="0"/>
          </a:p>
          <a:p>
            <a:pPr marL="0" indent="0">
              <a:buNone/>
            </a:pPr>
            <a:r>
              <a:rPr lang="de-DE" sz="2500" b="1" dirty="0"/>
              <a:t>Die </a:t>
            </a:r>
            <a:r>
              <a:rPr lang="de-DE" sz="2600" b="1" dirty="0"/>
              <a:t>Beschäftigung mit der lateinischen Sprache bedeutet Auseinandersetzung mit einer Kultur, auf die unsere Kultur aufbaut. </a:t>
            </a:r>
          </a:p>
          <a:p>
            <a:r>
              <a:rPr lang="de-DE" sz="2600" dirty="0">
                <a:solidFill>
                  <a:srgbClr val="000000"/>
                </a:solidFill>
              </a:rPr>
              <a:t>Die (griechisch - ) römische Antike gilt als „Wiege“ des modernen Europas.</a:t>
            </a:r>
            <a:endParaRPr lang="de-DE" sz="2600" dirty="0"/>
          </a:p>
          <a:p>
            <a:r>
              <a:rPr lang="de-DE" sz="2600" dirty="0"/>
              <a:t>Beispiele: Speisen der Römer, Straßennetz der Römer, Thermenanlagen und heutige „Spaßbäder“, Bau der Landhäuser und Villen, Rechtssystem der Römer ist der Vorläufer unseres Rechtssystems usw. </a:t>
            </a:r>
          </a:p>
          <a:p>
            <a:pPr marL="0" indent="0">
              <a:buNone/>
            </a:pPr>
            <a:r>
              <a:rPr lang="de-DE" sz="2600" b="1" dirty="0">
                <a:solidFill>
                  <a:srgbClr val="000000"/>
                </a:solidFill>
              </a:rPr>
              <a:t>Latein als Methodenkompetenz: </a:t>
            </a:r>
          </a:p>
          <a:p>
            <a:r>
              <a:rPr lang="de-DE" sz="2600" dirty="0">
                <a:solidFill>
                  <a:srgbClr val="000000"/>
                </a:solidFill>
              </a:rPr>
              <a:t>genaues Lesen ist wichtig, </a:t>
            </a:r>
          </a:p>
          <a:p>
            <a:r>
              <a:rPr lang="de-DE" sz="2600" dirty="0">
                <a:solidFill>
                  <a:srgbClr val="000000"/>
                </a:solidFill>
              </a:rPr>
              <a:t>Beobachten, Ableiten und Thesen aufstellen im Sprachsystem, d.h. Sätze entschlüsseln wie z. Bsp.</a:t>
            </a:r>
          </a:p>
          <a:p>
            <a:pPr marL="0" indent="0">
              <a:buNone/>
            </a:pPr>
            <a:r>
              <a:rPr lang="de-DE" sz="2600" dirty="0">
                <a:solidFill>
                  <a:srgbClr val="000000"/>
                </a:solidFill>
              </a:rPr>
              <a:t>„Errare humanum </a:t>
            </a:r>
            <a:r>
              <a:rPr lang="de-DE" sz="2600" dirty="0" err="1">
                <a:solidFill>
                  <a:srgbClr val="000000"/>
                </a:solidFill>
              </a:rPr>
              <a:t>est</a:t>
            </a:r>
            <a:r>
              <a:rPr lang="de-DE" sz="2600" dirty="0">
                <a:solidFill>
                  <a:srgbClr val="000000"/>
                </a:solidFill>
              </a:rPr>
              <a:t>!“ – errare (irren), humanum (menschlich), </a:t>
            </a:r>
            <a:r>
              <a:rPr lang="de-DE" sz="2600" dirty="0" err="1">
                <a:solidFill>
                  <a:srgbClr val="000000"/>
                </a:solidFill>
              </a:rPr>
              <a:t>est</a:t>
            </a:r>
            <a:r>
              <a:rPr lang="de-DE" sz="2600" dirty="0">
                <a:solidFill>
                  <a:srgbClr val="000000"/>
                </a:solidFill>
              </a:rPr>
              <a:t> (er/sie/es ist) = „Irren ist menschlich!“</a:t>
            </a:r>
            <a:endParaRPr lang="de-DE" sz="2600" dirty="0"/>
          </a:p>
          <a:p>
            <a:endParaRPr lang="de-DE" dirty="0"/>
          </a:p>
        </p:txBody>
      </p:sp>
    </p:spTree>
    <p:extLst>
      <p:ext uri="{BB962C8B-B14F-4D97-AF65-F5344CB8AC3E}">
        <p14:creationId xmlns:p14="http://schemas.microsoft.com/office/powerpoint/2010/main" val="160905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074FF-024F-4475-9F17-27F055B6B0BB}"/>
              </a:ext>
            </a:extLst>
          </p:cNvPr>
          <p:cNvSpPr>
            <a:spLocks noGrp="1"/>
          </p:cNvSpPr>
          <p:nvPr>
            <p:ph type="title"/>
          </p:nvPr>
        </p:nvSpPr>
        <p:spPr/>
        <p:txBody>
          <a:bodyPr>
            <a:normAutofit fontScale="90000"/>
          </a:bodyPr>
          <a:lstStyle/>
          <a:p>
            <a:r>
              <a:rPr lang="de-DE" dirty="0"/>
              <a:t>„Mutter Latein“ und ihre Töchter – wozu lernt man heute Latein?</a:t>
            </a:r>
          </a:p>
        </p:txBody>
      </p:sp>
      <p:sp>
        <p:nvSpPr>
          <p:cNvPr id="3" name="Inhaltsplatzhalter 2">
            <a:extLst>
              <a:ext uri="{FF2B5EF4-FFF2-40B4-BE49-F238E27FC236}">
                <a16:creationId xmlns:a16="http://schemas.microsoft.com/office/drawing/2014/main" id="{97377FA7-4F93-4970-B831-2392AC667ADE}"/>
              </a:ext>
            </a:extLst>
          </p:cNvPr>
          <p:cNvSpPr>
            <a:spLocks noGrp="1"/>
          </p:cNvSpPr>
          <p:nvPr>
            <p:ph idx="1"/>
          </p:nvPr>
        </p:nvSpPr>
        <p:spPr/>
        <p:txBody>
          <a:bodyPr>
            <a:normAutofit fontScale="55000" lnSpcReduction="20000"/>
          </a:bodyPr>
          <a:lstStyle/>
          <a:p>
            <a:pPr marL="0" indent="0">
              <a:buNone/>
            </a:pPr>
            <a:r>
              <a:rPr lang="de-DE" b="1" dirty="0">
                <a:solidFill>
                  <a:srgbClr val="000000"/>
                </a:solidFill>
              </a:rPr>
              <a:t>Latein als Basissprache </a:t>
            </a:r>
            <a:r>
              <a:rPr lang="de-DE" dirty="0">
                <a:solidFill>
                  <a:srgbClr val="000000"/>
                </a:solidFill>
              </a:rPr>
              <a:t>für Fremdsprachenerwerb und Grammatikwissen</a:t>
            </a:r>
          </a:p>
          <a:p>
            <a:r>
              <a:rPr lang="de-DE" dirty="0">
                <a:solidFill>
                  <a:srgbClr val="000000"/>
                </a:solidFill>
              </a:rPr>
              <a:t>Bsp.: Das lateinische Wort „</a:t>
            </a:r>
            <a:r>
              <a:rPr lang="de-DE" dirty="0" err="1">
                <a:solidFill>
                  <a:srgbClr val="000000"/>
                </a:solidFill>
              </a:rPr>
              <a:t>nomen</a:t>
            </a:r>
            <a:r>
              <a:rPr lang="de-DE" dirty="0">
                <a:solidFill>
                  <a:srgbClr val="000000"/>
                </a:solidFill>
              </a:rPr>
              <a:t>“ bedeutet „Name“ und meint in der Grammatik ein „Namenwort, Hauptwort“ bzw. Nomen/Substantiv.</a:t>
            </a:r>
          </a:p>
          <a:p>
            <a:r>
              <a:rPr lang="de-DE" dirty="0">
                <a:solidFill>
                  <a:srgbClr val="000000"/>
                </a:solidFill>
              </a:rPr>
              <a:t>Bsp.: Das lateinische Wort „</a:t>
            </a:r>
            <a:r>
              <a:rPr lang="de-DE" dirty="0" err="1">
                <a:solidFill>
                  <a:srgbClr val="000000"/>
                </a:solidFill>
              </a:rPr>
              <a:t>sol</a:t>
            </a:r>
            <a:r>
              <a:rPr lang="de-DE" dirty="0">
                <a:solidFill>
                  <a:srgbClr val="000000"/>
                </a:solidFill>
              </a:rPr>
              <a:t>“ bedeutet „Sonne“ – man kann sich damit die Begriffe „Solaranlage“, „Solarium“ herleiten. </a:t>
            </a:r>
          </a:p>
          <a:p>
            <a:pPr marL="0" indent="0">
              <a:buNone/>
            </a:pPr>
            <a:r>
              <a:rPr lang="de-DE" b="1" dirty="0"/>
              <a:t>Besser in Deutsch ?!</a:t>
            </a:r>
          </a:p>
          <a:p>
            <a:r>
              <a:rPr lang="de-DE" dirty="0">
                <a:solidFill>
                  <a:srgbClr val="000000"/>
                </a:solidFill>
              </a:rPr>
              <a:t>Erweiterung der muttersprachlichen Kompetenz beim Übersetzen aus der fremden Sprache, d.h. man überlegt sich beim Übersetzen viel genauer, wie man sich ausdrückt. </a:t>
            </a:r>
          </a:p>
          <a:p>
            <a:r>
              <a:rPr lang="de-DE" dirty="0">
                <a:solidFill>
                  <a:srgbClr val="000000"/>
                </a:solidFill>
              </a:rPr>
              <a:t>Das Wort „</a:t>
            </a:r>
            <a:r>
              <a:rPr lang="de-DE" dirty="0" err="1">
                <a:solidFill>
                  <a:srgbClr val="000000"/>
                </a:solidFill>
              </a:rPr>
              <a:t>lingua</a:t>
            </a:r>
            <a:r>
              <a:rPr lang="de-DE" dirty="0">
                <a:solidFill>
                  <a:srgbClr val="000000"/>
                </a:solidFill>
              </a:rPr>
              <a:t>“ kann „Sprache“ oder „Zunge“ bedeuten. </a:t>
            </a:r>
            <a:endParaRPr lang="de-DE" dirty="0"/>
          </a:p>
          <a:p>
            <a:pPr marL="0" indent="0">
              <a:buNone/>
            </a:pPr>
            <a:r>
              <a:rPr lang="de-DE" b="1" dirty="0">
                <a:solidFill>
                  <a:srgbClr val="000000"/>
                </a:solidFill>
              </a:rPr>
              <a:t>Latein als Mutter </a:t>
            </a:r>
            <a:r>
              <a:rPr lang="de-DE" dirty="0">
                <a:solidFill>
                  <a:srgbClr val="000000"/>
                </a:solidFill>
              </a:rPr>
              <a:t>der romanischen Sprachen und Wegbereiter für </a:t>
            </a:r>
            <a:endParaRPr lang="de-DE" dirty="0"/>
          </a:p>
          <a:p>
            <a:r>
              <a:rPr lang="de-DE" dirty="0">
                <a:solidFill>
                  <a:srgbClr val="000000"/>
                </a:solidFill>
              </a:rPr>
              <a:t>große Teile des englischen Wortschatzes</a:t>
            </a:r>
          </a:p>
          <a:p>
            <a:r>
              <a:rPr lang="de-DE" dirty="0">
                <a:solidFill>
                  <a:srgbClr val="000000"/>
                </a:solidFill>
              </a:rPr>
              <a:t>Bsp.: mater = Mutter …</a:t>
            </a:r>
            <a:r>
              <a:rPr lang="de-DE" dirty="0" err="1">
                <a:solidFill>
                  <a:srgbClr val="000000"/>
                </a:solidFill>
              </a:rPr>
              <a:t>mother</a:t>
            </a:r>
            <a:r>
              <a:rPr lang="de-DE" dirty="0">
                <a:solidFill>
                  <a:srgbClr val="000000"/>
                </a:solidFill>
              </a:rPr>
              <a:t> (engl.)….</a:t>
            </a:r>
            <a:r>
              <a:rPr lang="de-DE" dirty="0" err="1">
                <a:solidFill>
                  <a:srgbClr val="000000"/>
                </a:solidFill>
              </a:rPr>
              <a:t>madre</a:t>
            </a:r>
            <a:r>
              <a:rPr lang="de-DE" dirty="0">
                <a:solidFill>
                  <a:srgbClr val="000000"/>
                </a:solidFill>
              </a:rPr>
              <a:t> (span/ital.)….</a:t>
            </a:r>
            <a:r>
              <a:rPr lang="de-DE" dirty="0" err="1">
                <a:solidFill>
                  <a:srgbClr val="000000"/>
                </a:solidFill>
              </a:rPr>
              <a:t>mère</a:t>
            </a:r>
            <a:r>
              <a:rPr lang="de-DE" dirty="0">
                <a:solidFill>
                  <a:srgbClr val="000000"/>
                </a:solidFill>
              </a:rPr>
              <a:t> (</a:t>
            </a:r>
            <a:r>
              <a:rPr lang="de-DE" dirty="0" err="1">
                <a:solidFill>
                  <a:srgbClr val="000000"/>
                </a:solidFill>
              </a:rPr>
              <a:t>frz</a:t>
            </a:r>
            <a:r>
              <a:rPr lang="de-DE" dirty="0">
                <a:solidFill>
                  <a:srgbClr val="000000"/>
                </a:solidFill>
              </a:rPr>
              <a:t>)…</a:t>
            </a:r>
            <a:endParaRPr lang="de-DE" dirty="0"/>
          </a:p>
          <a:p>
            <a:pPr marL="0" indent="0">
              <a:buNone/>
            </a:pPr>
            <a:r>
              <a:rPr lang="de-DE" b="1" dirty="0">
                <a:solidFill>
                  <a:srgbClr val="000000"/>
                </a:solidFill>
              </a:rPr>
              <a:t>Fachbegriffe </a:t>
            </a:r>
            <a:r>
              <a:rPr lang="de-DE" dirty="0">
                <a:solidFill>
                  <a:srgbClr val="000000"/>
                </a:solidFill>
              </a:rPr>
              <a:t>vieler Berufsbereiche – Medizin, Jura, Naturwissenschaften etc.</a:t>
            </a:r>
          </a:p>
          <a:p>
            <a:r>
              <a:rPr lang="de-DE" dirty="0">
                <a:solidFill>
                  <a:srgbClr val="000000"/>
                </a:solidFill>
              </a:rPr>
              <a:t>Bsp.: Fraktur = Bruch von lat. </a:t>
            </a:r>
            <a:r>
              <a:rPr lang="de-DE" dirty="0" err="1">
                <a:solidFill>
                  <a:srgbClr val="000000"/>
                </a:solidFill>
              </a:rPr>
              <a:t>frangere</a:t>
            </a:r>
            <a:r>
              <a:rPr lang="de-DE" dirty="0">
                <a:solidFill>
                  <a:srgbClr val="000000"/>
                </a:solidFill>
              </a:rPr>
              <a:t> – brechen, zerbrechen</a:t>
            </a:r>
            <a:endParaRPr lang="de-DE" dirty="0"/>
          </a:p>
          <a:p>
            <a:endParaRPr lang="de-DE" dirty="0"/>
          </a:p>
        </p:txBody>
      </p:sp>
    </p:spTree>
    <p:extLst>
      <p:ext uri="{BB962C8B-B14F-4D97-AF65-F5344CB8AC3E}">
        <p14:creationId xmlns:p14="http://schemas.microsoft.com/office/powerpoint/2010/main" val="27621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a:extLst>
              <a:ext uri="{FF2B5EF4-FFF2-40B4-BE49-F238E27FC236}">
                <a16:creationId xmlns:a16="http://schemas.microsoft.com/office/drawing/2014/main" id="{9635488C-DB56-49D1-A9A8-3F3F7C3AB9CE}"/>
              </a:ext>
            </a:extLst>
          </p:cNvPr>
          <p:cNvSpPr>
            <a:spLocks noGrp="1"/>
          </p:cNvSpPr>
          <p:nvPr>
            <p:ph type="title"/>
          </p:nvPr>
        </p:nvSpPr>
        <p:spPr>
          <a:xfrm>
            <a:off x="6094412" y="982132"/>
            <a:ext cx="4802185" cy="1303867"/>
          </a:xfrm>
        </p:spPr>
        <p:txBody>
          <a:bodyPr>
            <a:normAutofit/>
          </a:bodyPr>
          <a:lstStyle/>
          <a:p>
            <a:pPr>
              <a:lnSpc>
                <a:spcPct val="90000"/>
              </a:lnSpc>
            </a:pPr>
            <a:r>
              <a:rPr lang="de-DE" sz="3700">
                <a:solidFill>
                  <a:srgbClr val="262626"/>
                </a:solidFill>
              </a:rPr>
              <a:t>V. Französisch – gute Gründe für Französisch</a:t>
            </a:r>
          </a:p>
        </p:txBody>
      </p:sp>
      <p:sp>
        <p:nvSpPr>
          <p:cNvPr id="22"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73BBFA96-52D2-43D7-B087-9CF1AE366D4E}"/>
              </a:ext>
            </a:extLst>
          </p:cNvPr>
          <p:cNvPicPr/>
          <p:nvPr/>
        </p:nvPicPr>
        <p:blipFill>
          <a:blip r:embed="rId5"/>
          <a:stretch>
            <a:fillRect/>
          </a:stretch>
        </p:blipFill>
        <p:spPr>
          <a:xfrm>
            <a:off x="1442003" y="1410208"/>
            <a:ext cx="3818161" cy="3858780"/>
          </a:xfrm>
          <a:prstGeom prst="rect">
            <a:avLst/>
          </a:prstGeom>
        </p:spPr>
      </p:pic>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Inhaltsplatzhalter 2">
            <a:extLst>
              <a:ext uri="{FF2B5EF4-FFF2-40B4-BE49-F238E27FC236}">
                <a16:creationId xmlns:a16="http://schemas.microsoft.com/office/drawing/2014/main" id="{559548DB-F643-4C6F-BE99-BB676C469ACB}"/>
              </a:ext>
            </a:extLst>
          </p:cNvPr>
          <p:cNvSpPr>
            <a:spLocks noGrp="1"/>
          </p:cNvSpPr>
          <p:nvPr>
            <p:ph idx="1"/>
          </p:nvPr>
        </p:nvSpPr>
        <p:spPr>
          <a:xfrm>
            <a:off x="6094412" y="2556932"/>
            <a:ext cx="4802184" cy="3318936"/>
          </a:xfrm>
        </p:spPr>
        <p:txBody>
          <a:bodyPr>
            <a:normAutofit/>
          </a:bodyPr>
          <a:lstStyle/>
          <a:p>
            <a:pPr>
              <a:lnSpc>
                <a:spcPct val="90000"/>
              </a:lnSpc>
              <a:buSzPct val="85000"/>
              <a:buFont typeface="Wingdings 2" charset="2"/>
              <a:buChar char=""/>
            </a:pPr>
            <a:r>
              <a:rPr lang="de-DE" sz="2200" b="1">
                <a:solidFill>
                  <a:srgbClr val="262626"/>
                </a:solidFill>
                <a:latin typeface="Constantia"/>
              </a:rPr>
              <a:t>eine weitere moderne Fremdsprache sprechen lernen</a:t>
            </a:r>
            <a:endParaRPr lang="de-DE" sz="2200">
              <a:solidFill>
                <a:srgbClr val="262626"/>
              </a:solidFill>
            </a:endParaRPr>
          </a:p>
          <a:p>
            <a:pPr>
              <a:lnSpc>
                <a:spcPct val="90000"/>
              </a:lnSpc>
            </a:pPr>
            <a:endParaRPr lang="de-DE" sz="2200">
              <a:solidFill>
                <a:srgbClr val="262626"/>
              </a:solidFill>
            </a:endParaRPr>
          </a:p>
          <a:p>
            <a:pPr>
              <a:lnSpc>
                <a:spcPct val="90000"/>
              </a:lnSpc>
              <a:buSzPct val="85000"/>
              <a:buFont typeface="Wingdings 2" charset="2"/>
              <a:buChar char=""/>
            </a:pPr>
            <a:r>
              <a:rPr lang="de-DE" sz="2200" b="1">
                <a:solidFill>
                  <a:srgbClr val="262626"/>
                </a:solidFill>
                <a:latin typeface="Constantia"/>
              </a:rPr>
              <a:t>mögliche Auslandsaufenthalte (Austausch, Urlaub, etc.)</a:t>
            </a:r>
            <a:endParaRPr lang="de-DE" sz="2200">
              <a:solidFill>
                <a:srgbClr val="262626"/>
              </a:solidFill>
            </a:endParaRPr>
          </a:p>
          <a:p>
            <a:pPr>
              <a:lnSpc>
                <a:spcPct val="90000"/>
              </a:lnSpc>
            </a:pPr>
            <a:endParaRPr lang="de-DE" sz="2200">
              <a:solidFill>
                <a:srgbClr val="262626"/>
              </a:solidFill>
            </a:endParaRPr>
          </a:p>
          <a:p>
            <a:pPr>
              <a:lnSpc>
                <a:spcPct val="90000"/>
              </a:lnSpc>
              <a:buSzPct val="85000"/>
              <a:buFont typeface="Wingdings 2" charset="2"/>
              <a:buChar char=""/>
            </a:pPr>
            <a:r>
              <a:rPr lang="de-DE" sz="2200" b="1">
                <a:solidFill>
                  <a:srgbClr val="262626"/>
                </a:solidFill>
                <a:latin typeface="Constantia"/>
              </a:rPr>
              <a:t>Studium im Ausland, berufliche Nutzung </a:t>
            </a:r>
            <a:endParaRPr lang="de-DE" sz="2200">
              <a:solidFill>
                <a:srgbClr val="262626"/>
              </a:solidFill>
            </a:endParaRPr>
          </a:p>
          <a:p>
            <a:pPr>
              <a:lnSpc>
                <a:spcPct val="90000"/>
              </a:lnSpc>
            </a:pPr>
            <a:endParaRPr lang="de-DE" sz="2200">
              <a:solidFill>
                <a:srgbClr val="262626"/>
              </a:solidFill>
            </a:endParaRPr>
          </a:p>
        </p:txBody>
      </p:sp>
    </p:spTree>
    <p:extLst>
      <p:ext uri="{BB962C8B-B14F-4D97-AF65-F5344CB8AC3E}">
        <p14:creationId xmlns:p14="http://schemas.microsoft.com/office/powerpoint/2010/main" val="11267999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1708</Words>
  <Application>Microsoft Office PowerPoint</Application>
  <PresentationFormat>Breitbild</PresentationFormat>
  <Paragraphs>139</Paragraphs>
  <Slides>22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Aldhabi</vt:lpstr>
      <vt:lpstr>AR BLANCA</vt:lpstr>
      <vt:lpstr>Arial</vt:lpstr>
      <vt:lpstr>Constantia</vt:lpstr>
      <vt:lpstr>Garamond</vt:lpstr>
      <vt:lpstr>Wingdings 2</vt:lpstr>
      <vt:lpstr>Organisch</vt:lpstr>
      <vt:lpstr>Die Wahl der zweiten Fremdsprache</vt:lpstr>
      <vt:lpstr>Informationen zu Französisch und Latein </vt:lpstr>
      <vt:lpstr>  I. “Wenn ich daran denke, dass „Asterix“ in 72 Sprachen übersetzt wurde, und ich spreche nur eine einzige, da bekomme ich doch richtige Komplexe.” Albert Uderzo  </vt:lpstr>
      <vt:lpstr> II. Vorgaben der Ausbildungsordnung der Sekundarstufe I/II </vt:lpstr>
      <vt:lpstr>III. Anbindung an den Englischunterricht in der Erprobungsstufe</vt:lpstr>
      <vt:lpstr>IV. Latein</vt:lpstr>
      <vt:lpstr>„Mutter Latein“ und ihre Töchter – auch heute noch aktuell</vt:lpstr>
      <vt:lpstr>„Mutter Latein“ und ihre Töchter – wozu lernt man heute Latein?</vt:lpstr>
      <vt:lpstr>V. Französisch – gute Gründe für Französisch</vt:lpstr>
      <vt:lpstr>Französisch – gute Gründe für Französisch</vt:lpstr>
      <vt:lpstr>Französisch – gute Gründe für Französisch</vt:lpstr>
      <vt:lpstr>VI. Lateinunterricht</vt:lpstr>
      <vt:lpstr>VII. Französischunterricht</vt:lpstr>
      <vt:lpstr>Französischunterricht</vt:lpstr>
      <vt:lpstr>Französischunterricht</vt:lpstr>
      <vt:lpstr>Aus dem Französischunterricht</vt:lpstr>
      <vt:lpstr>Lateinunterricht</vt:lpstr>
      <vt:lpstr>Aus dem Lateinunterricht</vt:lpstr>
      <vt:lpstr>Lebendige Antike</vt:lpstr>
      <vt:lpstr>Ist Latein schwerer als Französisch oder umgekehrt?</vt:lpstr>
      <vt:lpstr>Was sollte ich beim Lernen beachten?</vt:lpstr>
      <vt:lpstr>Gibt es noch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Wahl der zweiten Fremdsprache</dc:title>
  <dc:creator>Philipp Koehler</dc:creator>
  <cp:lastModifiedBy>Philipp Koehler</cp:lastModifiedBy>
  <cp:revision>20</cp:revision>
  <dcterms:created xsi:type="dcterms:W3CDTF">2021-03-15T08:37:45Z</dcterms:created>
  <dcterms:modified xsi:type="dcterms:W3CDTF">2021-04-21T11:54:45Z</dcterms:modified>
</cp:coreProperties>
</file>